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2" r:id="rId3"/>
    <p:sldId id="261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 autoAdjust="0"/>
  </p:normalViewPr>
  <p:slideViewPr>
    <p:cSldViewPr snapToGrid="0">
      <p:cViewPr>
        <p:scale>
          <a:sx n="125" d="100"/>
          <a:sy n="125" d="100"/>
        </p:scale>
        <p:origin x="-72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5BEE4-CBFF-4607-9AE6-B45B4361781C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6C088-0FA6-47D8-9AB7-7E0ECDA745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30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80367-3849-45BD-823A-1ED7DEBBDB9B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FA086-A90E-4704-9E7C-5E6E7F6FFC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955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511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22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6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51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319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FA086-A90E-4704-9E7C-5E6E7F6FFCF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70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372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80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177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75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9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37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65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34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94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29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D6426-8D1B-4DD1-9481-63135D9845F2}" type="datetimeFigureOut">
              <a:rPr lang="ru-RU" smtClean="0"/>
              <a:t>05.12.2017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027E5-680F-41C3-8BA8-79FEE0EDB3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39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jpeg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image" Target="../media/image2.jpg"/><Relationship Id="rId10" Type="http://schemas.openxmlformats.org/officeDocument/2006/relationships/image" Target="../media/image7.jpeg"/><Relationship Id="rId4" Type="http://schemas.openxmlformats.org/officeDocument/2006/relationships/image" Target="../media/image17.emf"/><Relationship Id="rId9" Type="http://schemas.openxmlformats.org/officeDocument/2006/relationships/image" Target="../media/image6.jpe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4.png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17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5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jpeg"/><Relationship Id="rId1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jpeg"/><Relationship Id="rId1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image" Target="../media/image10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11" Type="http://schemas.openxmlformats.org/officeDocument/2006/relationships/image" Target="../media/image8.png"/><Relationship Id="rId5" Type="http://schemas.openxmlformats.org/officeDocument/2006/relationships/image" Target="../media/image2.jpg"/><Relationship Id="rId10" Type="http://schemas.openxmlformats.org/officeDocument/2006/relationships/image" Target="../media/image7.jpeg"/><Relationship Id="rId4" Type="http://schemas.openxmlformats.org/officeDocument/2006/relationships/image" Target="../media/image17.emf"/><Relationship Id="rId9" Type="http://schemas.openxmlformats.org/officeDocument/2006/relationships/image" Target="../media/image6.jpeg"/><Relationship Id="rId1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emf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5" Type="http://schemas.openxmlformats.org/officeDocument/2006/relationships/image" Target="../media/image13.jpe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jpe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91069" y="385390"/>
            <a:ext cx="1160043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МАРКИРОВКА ОСТАТКОВ ИЗДЕЛИЙ ИЗ НАТУРАЛЬНОГО МЕХА</a:t>
            </a:r>
            <a:endParaRPr lang="ru-RU" dirty="0"/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9092781" y="4686414"/>
            <a:ext cx="967544" cy="451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1069" y="136478"/>
            <a:ext cx="1733265" cy="2244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Инструкция для продавцов</a:t>
            </a:r>
            <a:endParaRPr lang="ru-RU" sz="9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3306" y="1773086"/>
            <a:ext cx="156667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ОПИШИТЕ СВОИ ТОВАРЫ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5651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9" name="Прямая соединительная линия 38"/>
          <p:cNvCxnSpPr>
            <a:stCxn id="36" idx="1"/>
            <a:endCxn id="36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Блок-схема: узел 42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87665" y="3056908"/>
            <a:ext cx="22680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Ассоциации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Казахстан. После выполнения всех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процедур и условий получите логин и пароль для входа в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СИСТЕМЕ МАРКИРОВКА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62" name="Прямая соединительная линия 61"/>
          <p:cNvCxnSpPr>
            <a:stCxn id="60" idx="1"/>
            <a:endCxn id="60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Блок-схема: узел 62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007755" y="3008757"/>
            <a:ext cx="2371423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Пройдите регистрацию и заполните заявку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Необходимо: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ЭЦП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Указать вид деятельности (импортер/продавец /производитель)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Контактный телефон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Электронный адрес </a:t>
            </a: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Скругленный прямоугольник 75"/>
          <p:cNvSpPr/>
          <p:nvPr/>
        </p:nvSpPr>
        <p:spPr>
          <a:xfrm>
            <a:off x="6027014" y="2421627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6517055" y="250280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78" name="Прямая соединительная линия 77"/>
          <p:cNvCxnSpPr>
            <a:stCxn id="76" idx="1"/>
            <a:endCxn id="76" idx="3"/>
          </p:cNvCxnSpPr>
          <p:nvPr/>
        </p:nvCxnSpPr>
        <p:spPr>
          <a:xfrm>
            <a:off x="6027014" y="2811525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Блок-схема: узел 78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6019994" y="2941072"/>
            <a:ext cx="236675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заявку и оплату от заказчика Эмитент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уровня,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лице компании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осуществляет персонализацию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455079" y="1758384"/>
            <a:ext cx="185668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И </a:t>
            </a:r>
          </a:p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товары до выставления их в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продажу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Рисунок 1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1372" y="3427542"/>
            <a:ext cx="623859" cy="602048"/>
          </a:xfrm>
          <a:prstGeom prst="rect">
            <a:avLst/>
          </a:prstGeom>
        </p:spPr>
      </p:pic>
      <p:cxnSp>
        <p:nvCxnSpPr>
          <p:cNvPr id="103" name="Прямая соединительная линия 102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9079437" y="3448918"/>
            <a:ext cx="1531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 продаже товара внесите информацию об этом в систему 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solidFill>
                  <a:schemeClr val="accent5">
                    <a:lumMod val="50000"/>
                  </a:schemeClr>
                </a:solidFill>
              </a:rPr>
              <a:t>вшивные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клеевые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79437" y="5745367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навесные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8" name="Блок-схема: узел 137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39" name="Блок-схема: узел 138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0" name="Блок-схема: узел 139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доступ в 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систему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зайдите в личный кабинет добавьте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продукцию и получите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нее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номер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оединительная линия уступом 172"/>
          <p:cNvCxnSpPr>
            <a:endCxn id="58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3" name="Рисунок 1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189" name="Прямая соединительная линия 188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3915828" y="5391424"/>
            <a:ext cx="1474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Оформите заказ в системе Маркировки на персонализацию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1" name="Рисунок 19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192" name="Прямая соединительная линия 191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Соединительная линия уступом 193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Прямоугольник 198"/>
          <p:cNvSpPr/>
          <p:nvPr/>
        </p:nvSpPr>
        <p:spPr>
          <a:xfrm>
            <a:off x="6791528" y="4713498"/>
            <a:ext cx="17869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Проперсонализированные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отправляются заказчику по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почте либо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выдаются нарочно.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00" name="Прямая соединительная линия 199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Прямоугольник 200"/>
          <p:cNvSpPr/>
          <p:nvPr/>
        </p:nvSpPr>
        <p:spPr>
          <a:xfrm>
            <a:off x="6040363" y="3971579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 2 уровня выполняет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2" name="Прямая соединительная линия 201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Соединительная линия уступом 203"/>
          <p:cNvCxnSpPr/>
          <p:nvPr/>
        </p:nvCxnSpPr>
        <p:spPr>
          <a:xfrm>
            <a:off x="7632230" y="6102429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Соединительная линия уступом 204"/>
          <p:cNvCxnSpPr>
            <a:endCxn id="86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" name="Рисунок 2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sp>
        <p:nvSpPr>
          <p:cNvPr id="214" name="Прямоугольник 213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5" name="Рисунок 2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744" y="3927209"/>
            <a:ext cx="691492" cy="6452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30326" y="4208409"/>
            <a:ext cx="27611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Виды и стоимость марок включая НДС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Заключите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договор с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Эмитентом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уровня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95" name="Прямая соединительная линия 94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016261" y="2343563"/>
            <a:ext cx="1712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внесите информацию об этом в систему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354" y="2323786"/>
            <a:ext cx="719103" cy="589453"/>
          </a:xfrm>
          <a:prstGeom prst="rect">
            <a:avLst/>
          </a:prstGeom>
        </p:spPr>
      </p:pic>
      <p:pic>
        <p:nvPicPr>
          <p:cNvPr id="96" name="Рисунок 95" descr="C:\Users\User\Desktop\Маркировка меховых изделий\Логотип КГД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Рисунок 97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1026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28532" y="5332610"/>
            <a:ext cx="2109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Справочно: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 Казахстан член некоммерческой организация международной системы </a:t>
            </a:r>
            <a:r>
              <a:rPr lang="ru-RU" sz="800" b="1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товарной нумерации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80440" y="6062032"/>
            <a:ext cx="2004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</a:t>
            </a:r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Астана, ул.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Контакты: +7 7172 45 67 87</a:t>
            </a: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Электронная почта: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0" name="Рисунок 9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39440" y="943973"/>
            <a:ext cx="1071853" cy="688761"/>
          </a:xfrm>
          <a:prstGeom prst="rect">
            <a:avLst/>
          </a:prstGeom>
        </p:spPr>
      </p:pic>
      <p:sp>
        <p:nvSpPr>
          <p:cNvPr id="105" name="Прямоугольник 104"/>
          <p:cNvSpPr/>
          <p:nvPr/>
        </p:nvSpPr>
        <p:spPr>
          <a:xfrm>
            <a:off x="9539440" y="948036"/>
            <a:ext cx="1057110" cy="3543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9" name="Рисунок 10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0" y="987542"/>
            <a:ext cx="208306" cy="208306"/>
          </a:xfrm>
          <a:prstGeom prst="rect">
            <a:avLst/>
          </a:prstGeom>
        </p:spPr>
      </p:pic>
      <p:pic>
        <p:nvPicPr>
          <p:cNvPr id="111" name="Рисунок 110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72121" y="963924"/>
            <a:ext cx="324429" cy="324429"/>
          </a:xfrm>
          <a:prstGeom prst="rect">
            <a:avLst/>
          </a:prstGeom>
        </p:spPr>
      </p:pic>
      <p:sp>
        <p:nvSpPr>
          <p:cNvPr id="112" name="Скругленный прямоугольник 111"/>
          <p:cNvSpPr/>
          <p:nvPr/>
        </p:nvSpPr>
        <p:spPr>
          <a:xfrm>
            <a:off x="9856823" y="998273"/>
            <a:ext cx="332287" cy="16647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KZ</a:t>
            </a:r>
            <a:endParaRPr lang="ru-RU" sz="800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471689" y="1228969"/>
            <a:ext cx="868183" cy="63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23" name="Рисунок 1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62352" y="4687399"/>
            <a:ext cx="718195" cy="461504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9352650" y="4693281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5" name="Рисунок 12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161" y="4691346"/>
            <a:ext cx="186279" cy="186279"/>
          </a:xfrm>
          <a:prstGeom prst="rect">
            <a:avLst/>
          </a:prstGeom>
        </p:spPr>
      </p:pic>
      <p:pic>
        <p:nvPicPr>
          <p:cNvPr id="129" name="Рисунок 12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826392" y="4682069"/>
            <a:ext cx="254155" cy="254155"/>
          </a:xfrm>
          <a:prstGeom prst="rect">
            <a:avLst/>
          </a:prstGeom>
        </p:spPr>
      </p:pic>
      <p:sp>
        <p:nvSpPr>
          <p:cNvPr id="130" name="Прямоугольник 129"/>
          <p:cNvSpPr/>
          <p:nvPr/>
        </p:nvSpPr>
        <p:spPr>
          <a:xfrm>
            <a:off x="9600880" y="4692109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1" name="Прямоугольник 130"/>
          <p:cNvSpPr/>
          <p:nvPr/>
        </p:nvSpPr>
        <p:spPr>
          <a:xfrm>
            <a:off x="9541489" y="4666799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9611037" y="4704190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33" name="Прямоугольник 132"/>
          <p:cNvSpPr/>
          <p:nvPr/>
        </p:nvSpPr>
        <p:spPr>
          <a:xfrm>
            <a:off x="9288491" y="4871525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34" name="Рисунок 13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46130" y="5302754"/>
            <a:ext cx="718195" cy="461504"/>
          </a:xfrm>
          <a:prstGeom prst="rect">
            <a:avLst/>
          </a:prstGeom>
        </p:spPr>
      </p:pic>
      <p:sp>
        <p:nvSpPr>
          <p:cNvPr id="135" name="Прямоугольник 134"/>
          <p:cNvSpPr/>
          <p:nvPr/>
        </p:nvSpPr>
        <p:spPr>
          <a:xfrm>
            <a:off x="9136428" y="5308636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6" name="Рисунок 13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39" y="5306701"/>
            <a:ext cx="186279" cy="186279"/>
          </a:xfrm>
          <a:prstGeom prst="rect">
            <a:avLst/>
          </a:prstGeom>
        </p:spPr>
      </p:pic>
      <p:pic>
        <p:nvPicPr>
          <p:cNvPr id="137" name="Рисунок 13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10170" y="5297424"/>
            <a:ext cx="254155" cy="254155"/>
          </a:xfrm>
          <a:prstGeom prst="rect">
            <a:avLst/>
          </a:prstGeom>
        </p:spPr>
      </p:pic>
      <p:sp>
        <p:nvSpPr>
          <p:cNvPr id="141" name="Прямоугольник 140"/>
          <p:cNvSpPr/>
          <p:nvPr/>
        </p:nvSpPr>
        <p:spPr>
          <a:xfrm>
            <a:off x="9384658" y="5307464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2" name="Прямоугольник 141"/>
          <p:cNvSpPr/>
          <p:nvPr/>
        </p:nvSpPr>
        <p:spPr>
          <a:xfrm>
            <a:off x="9325267" y="5282154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9394815" y="5319545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9072269" y="5486880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45" name="Рисунок 14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34805" y="5998473"/>
            <a:ext cx="718195" cy="461504"/>
          </a:xfrm>
          <a:prstGeom prst="rect">
            <a:avLst/>
          </a:prstGeom>
        </p:spPr>
      </p:pic>
      <p:sp>
        <p:nvSpPr>
          <p:cNvPr id="146" name="Прямоугольник 145"/>
          <p:cNvSpPr/>
          <p:nvPr/>
        </p:nvSpPr>
        <p:spPr>
          <a:xfrm>
            <a:off x="9125103" y="6004355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8" name="Рисунок 14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614" y="6002420"/>
            <a:ext cx="186279" cy="186279"/>
          </a:xfrm>
          <a:prstGeom prst="rect">
            <a:avLst/>
          </a:prstGeom>
        </p:spPr>
      </p:pic>
      <p:pic>
        <p:nvPicPr>
          <p:cNvPr id="150" name="Рисунок 14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98845" y="5993143"/>
            <a:ext cx="254155" cy="254155"/>
          </a:xfrm>
          <a:prstGeom prst="rect">
            <a:avLst/>
          </a:prstGeom>
        </p:spPr>
      </p:pic>
      <p:sp>
        <p:nvSpPr>
          <p:cNvPr id="151" name="Прямоугольник 150"/>
          <p:cNvSpPr/>
          <p:nvPr/>
        </p:nvSpPr>
        <p:spPr>
          <a:xfrm>
            <a:off x="9373333" y="6003183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2" name="Прямоугольник 151"/>
          <p:cNvSpPr/>
          <p:nvPr/>
        </p:nvSpPr>
        <p:spPr>
          <a:xfrm>
            <a:off x="9313942" y="5977873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53" name="Скругленный прямоугольник 152"/>
          <p:cNvSpPr/>
          <p:nvPr/>
        </p:nvSpPr>
        <p:spPr>
          <a:xfrm>
            <a:off x="9383490" y="6015264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9060944" y="6182599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5" name="Прямоугольник 154"/>
          <p:cNvSpPr/>
          <p:nvPr/>
        </p:nvSpPr>
        <p:spPr>
          <a:xfrm>
            <a:off x="5344982" y="2214386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8363716" y="2164587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7" name="Соединительная линия уступом 156"/>
          <p:cNvCxnSpPr/>
          <p:nvPr/>
        </p:nvCxnSpPr>
        <p:spPr>
          <a:xfrm>
            <a:off x="4551412" y="6173703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Соединительная линия уступом 157"/>
          <p:cNvCxnSpPr/>
          <p:nvPr/>
        </p:nvCxnSpPr>
        <p:spPr>
          <a:xfrm>
            <a:off x="1675361" y="5014935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455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104"/>
          <p:cNvSpPr txBox="1"/>
          <p:nvPr/>
        </p:nvSpPr>
        <p:spPr>
          <a:xfrm>
            <a:off x="191069" y="438555"/>
            <a:ext cx="117923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МАРКИРОВКА ИЗДЕЛИЙ ИЗ НАТУРАЛЬНОГО МЕХА</a:t>
            </a:r>
            <a:endParaRPr lang="ru-RU" dirty="0"/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9092781" y="4686414"/>
            <a:ext cx="967544" cy="415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8796" y="984715"/>
            <a:ext cx="1065930" cy="608084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73306" y="1773086"/>
            <a:ext cx="156667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ОПИШИТЕ СВОИ ТОВАРЫ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5651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9" name="Прямая соединительная линия 38"/>
          <p:cNvCxnSpPr>
            <a:stCxn id="36" idx="1"/>
            <a:endCxn id="36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Блок-схема: узел 42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87665" y="3056908"/>
            <a:ext cx="22680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Ассоциации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Казахстан. После выполнения всех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процедур и условий получите логин и пароль для входа в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СИСТЕМЕ МАРКИРОВКА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62" name="Прямая соединительная линия 61"/>
          <p:cNvCxnSpPr>
            <a:stCxn id="60" idx="1"/>
            <a:endCxn id="60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Блок-схема: узел 62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007755" y="3008757"/>
            <a:ext cx="23714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Пройдите регистрацию и заполните заявку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Необходимо: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ЭЦП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Указать вид деятельности (производитель)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Контактный телефон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Электронный адрес </a:t>
            </a: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Скругленный прямоугольник 75"/>
          <p:cNvSpPr/>
          <p:nvPr/>
        </p:nvSpPr>
        <p:spPr>
          <a:xfrm>
            <a:off x="6027014" y="2421627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6517055" y="250280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78" name="Прямая соединительная линия 77"/>
          <p:cNvCxnSpPr>
            <a:stCxn id="76" idx="1"/>
            <a:endCxn id="76" idx="3"/>
          </p:cNvCxnSpPr>
          <p:nvPr/>
        </p:nvCxnSpPr>
        <p:spPr>
          <a:xfrm>
            <a:off x="6027014" y="2811525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Блок-схема: узел 78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6019994" y="2941072"/>
            <a:ext cx="236675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заявку и оплату от заказчика Эмитент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уровня,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лице компании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осуществляет персонализацию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455079" y="1758384"/>
            <a:ext cx="185668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И </a:t>
            </a:r>
          </a:p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товары до выставления их в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продажу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Рисунок 10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01372" y="3427542"/>
            <a:ext cx="623859" cy="602048"/>
          </a:xfrm>
          <a:prstGeom prst="rect">
            <a:avLst/>
          </a:prstGeom>
        </p:spPr>
      </p:pic>
      <p:cxnSp>
        <p:nvCxnSpPr>
          <p:cNvPr id="103" name="Прямая соединительная линия 102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9079437" y="3448918"/>
            <a:ext cx="1531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 продаже товара внесите информацию об этом в систему 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Рисунок 10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4837" y="4682239"/>
            <a:ext cx="742807" cy="423751"/>
          </a:xfrm>
          <a:prstGeom prst="rect">
            <a:avLst/>
          </a:prstGeom>
        </p:spPr>
      </p:pic>
      <p:pic>
        <p:nvPicPr>
          <p:cNvPr id="108" name="Рисунок 10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7356" y="5317444"/>
            <a:ext cx="728170" cy="415401"/>
          </a:xfrm>
          <a:prstGeom prst="rect">
            <a:avLst/>
          </a:prstGeom>
        </p:spPr>
      </p:pic>
      <p:sp>
        <p:nvSpPr>
          <p:cNvPr id="126" name="TextBox 125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solidFill>
                  <a:schemeClr val="accent5">
                    <a:lumMod val="50000"/>
                  </a:schemeClr>
                </a:solidFill>
              </a:rPr>
              <a:t>вшивные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клеевые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79437" y="5745367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навесные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8" name="Блок-схема: узел 137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39" name="Блок-схема: узел 138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0" name="Блок-схема: узел 139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доступ в 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систему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зайдите в личный кабинет добавьте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продукцию и получите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нее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номер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оединительная линия уступом 172"/>
          <p:cNvCxnSpPr>
            <a:endCxn id="58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3" name="Рисунок 18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189" name="Прямая соединительная линия 188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3915828" y="5391424"/>
            <a:ext cx="1474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Оформите заказ в системе Маркировки на персонализацию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1" name="Рисунок 19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192" name="Прямая соединительная линия 191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Соединительная линия уступом 192"/>
          <p:cNvCxnSpPr/>
          <p:nvPr/>
        </p:nvCxnSpPr>
        <p:spPr>
          <a:xfrm>
            <a:off x="4302572" y="6175572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Соединительная линия уступом 193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Прямоугольник 200"/>
          <p:cNvSpPr/>
          <p:nvPr/>
        </p:nvSpPr>
        <p:spPr>
          <a:xfrm>
            <a:off x="6019994" y="3976405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 2 уровня выполняет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2" name="Прямая соединительная линия 201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Соединительная линия уступом 203"/>
          <p:cNvCxnSpPr/>
          <p:nvPr/>
        </p:nvCxnSpPr>
        <p:spPr>
          <a:xfrm>
            <a:off x="7632230" y="6113187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Соединительная линия уступом 204"/>
          <p:cNvCxnSpPr>
            <a:endCxn id="86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" name="Рисунок 2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pic>
        <p:nvPicPr>
          <p:cNvPr id="213" name="Рисунок 2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8658" y="6008923"/>
            <a:ext cx="699547" cy="411615"/>
          </a:xfrm>
          <a:prstGeom prst="rect">
            <a:avLst/>
          </a:prstGeom>
        </p:spPr>
      </p:pic>
      <p:sp>
        <p:nvSpPr>
          <p:cNvPr id="214" name="Прямоугольник 213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5" name="Рисунок 2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419" y="3903604"/>
            <a:ext cx="691492" cy="6452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30326" y="4208409"/>
            <a:ext cx="27611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Виды и стоимость марок включая НДС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Заключите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договор с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Эмитентом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уровня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95" name="Прямая соединительная линия 94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140797" y="2322258"/>
            <a:ext cx="1712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внесите информацию об этом в систему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107" y="2344332"/>
            <a:ext cx="719103" cy="589453"/>
          </a:xfrm>
          <a:prstGeom prst="rect">
            <a:avLst/>
          </a:prstGeom>
        </p:spPr>
      </p:pic>
      <p:pic>
        <p:nvPicPr>
          <p:cNvPr id="96" name="Рисунок 95" descr="C:\Users\User\Desktop\Маркировка меховых изделий\Логотип КГД.pn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Рисунок 97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1026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9" name="Соединительная линия уступом 98"/>
          <p:cNvCxnSpPr/>
          <p:nvPr/>
        </p:nvCxnSpPr>
        <p:spPr>
          <a:xfrm>
            <a:off x="1442550" y="5019078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28532" y="5332610"/>
            <a:ext cx="2109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Справочно: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GS1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Казахстан 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член некоммерческой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международной системы </a:t>
            </a:r>
            <a:r>
              <a:rPr lang="ru-RU" sz="800" b="1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товарной нумерации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80440" y="6062032"/>
            <a:ext cx="2004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</a:t>
            </a:r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Астана, ул.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Контакты: +7 7172 45 67 87</a:t>
            </a: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Электронная почта: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242172" y="189575"/>
            <a:ext cx="1871647" cy="209744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Инструкция для производителя</a:t>
            </a:r>
            <a:endParaRPr lang="ru-RU" sz="900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6793084" y="4649624"/>
            <a:ext cx="17962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Проперсонализированные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отправляются заказчику по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почте либо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выдаются нарочно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Срок исполнения заявки с доставкой составляет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рабочих дней с момента поступления оплаты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5328652" y="2193831"/>
            <a:ext cx="240559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8343867" y="2216415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89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Box 104"/>
          <p:cNvSpPr txBox="1"/>
          <p:nvPr/>
        </p:nvSpPr>
        <p:spPr>
          <a:xfrm>
            <a:off x="191069" y="438555"/>
            <a:ext cx="117923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МАРКИРОВКА ИЗДЕЛИЙ ИЗ НАТУРАЛЬНОГО МЕХА</a:t>
            </a:r>
            <a:endParaRPr lang="ru-RU" dirty="0"/>
          </a:p>
        </p:txBody>
      </p:sp>
      <p:pic>
        <p:nvPicPr>
          <p:cNvPr id="48" name="Рисунок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9092781" y="4655724"/>
            <a:ext cx="967544" cy="446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3306" y="1773086"/>
            <a:ext cx="156667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ОПИШИТЕ СВОИ ТОВАРЫ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75651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9" name="Прямая соединительная линия 38"/>
          <p:cNvCxnSpPr>
            <a:stCxn id="36" idx="1"/>
            <a:endCxn id="36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Блок-схема: узел 42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лок-схема: узел 44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лок-схема: узел 45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87665" y="3056908"/>
            <a:ext cx="226809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Ассоциации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Казахстан. После выполнения всех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процедур и условий получите логин и пароль для входа в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ЗАРЕГИСТРИРУЙТЕСЬ В СИСТЕМЕ МАРКИРОВКА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Скругленный прямоугольник 59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62" name="Прямая соединительная линия 61"/>
          <p:cNvCxnSpPr>
            <a:stCxn id="60" idx="1"/>
            <a:endCxn id="60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Блок-схема: узел 62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Блок-схема: узел 63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Блок-схема: узел 64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3007755" y="3008757"/>
            <a:ext cx="23714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Пройдите регистрацию и заполните заявку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Необходимо: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ЭЦП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Указать вид деятельности (импортер)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Контактный телефон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Электронный адрес </a:t>
            </a: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TextBox 71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Скругленный прямоугольник 75"/>
          <p:cNvSpPr/>
          <p:nvPr/>
        </p:nvSpPr>
        <p:spPr>
          <a:xfrm>
            <a:off x="6027014" y="2421627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6517055" y="250280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78" name="Прямая соединительная линия 77"/>
          <p:cNvCxnSpPr>
            <a:stCxn id="76" idx="1"/>
            <a:endCxn id="76" idx="3"/>
          </p:cNvCxnSpPr>
          <p:nvPr/>
        </p:nvCxnSpPr>
        <p:spPr>
          <a:xfrm>
            <a:off x="6027014" y="2811525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Блок-схема: узел 78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Блок-схема: узел 79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Блок-схема: узел 80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6019994" y="2941072"/>
            <a:ext cx="236675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заявку и оплату от заказчика Эмитент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уровня,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лице компании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осуществляет персонализацию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455079" y="1758384"/>
            <a:ext cx="185668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И </a:t>
            </a:r>
          </a:p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Нанесите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товары до выставления их в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продажу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Рисунок 10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01372" y="3427542"/>
            <a:ext cx="623859" cy="602048"/>
          </a:xfrm>
          <a:prstGeom prst="rect">
            <a:avLst/>
          </a:prstGeom>
        </p:spPr>
      </p:pic>
      <p:cxnSp>
        <p:nvCxnSpPr>
          <p:cNvPr id="103" name="Прямая соединительная линия 102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9079437" y="3427652"/>
            <a:ext cx="1531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 продаже товара внесите информацию об этом в систему 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6" name="Прямая соединительная линия 105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>
                <a:solidFill>
                  <a:schemeClr val="accent5">
                    <a:lumMod val="50000"/>
                  </a:schemeClr>
                </a:solidFill>
              </a:rPr>
              <a:t>вшивные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клеевые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79437" y="5745367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навесные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8" name="Блок-схема: узел 137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39" name="Блок-схема: узел 138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0" name="Блок-схема: узел 139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тенге</a:t>
            </a:r>
            <a:endParaRPr lang="ru-RU" dirty="0"/>
          </a:p>
        </p:txBody>
      </p:sp>
      <p:sp>
        <p:nvSpPr>
          <p:cNvPr id="147" name="Прямоугольник 146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Получив доступ в 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систему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зайдите в личный кабинет добавьте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продукцию и получите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нее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номер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9" name="Прямая соединительная линия 148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Соединительная линия уступом 172"/>
          <p:cNvCxnSpPr>
            <a:endCxn id="58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3" name="Рисунок 18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189" name="Прямая соединительная линия 188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TextBox 189"/>
          <p:cNvSpPr txBox="1"/>
          <p:nvPr/>
        </p:nvSpPr>
        <p:spPr>
          <a:xfrm>
            <a:off x="3915828" y="5391424"/>
            <a:ext cx="1474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Оформите заказ в системе Маркировки на персонализацию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1" name="Рисунок 19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192" name="Прямая соединительная линия 191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Соединительная линия уступом 192"/>
          <p:cNvCxnSpPr/>
          <p:nvPr/>
        </p:nvCxnSpPr>
        <p:spPr>
          <a:xfrm>
            <a:off x="4302572" y="6175572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Соединительная линия уступом 193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Прямоугольник 200"/>
          <p:cNvSpPr/>
          <p:nvPr/>
        </p:nvSpPr>
        <p:spPr>
          <a:xfrm>
            <a:off x="6099436" y="3977924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 2 уровня выполняет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персонализация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2" name="Прямая соединительная линия 201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Соединительная линия уступом 203"/>
          <p:cNvCxnSpPr/>
          <p:nvPr/>
        </p:nvCxnSpPr>
        <p:spPr>
          <a:xfrm>
            <a:off x="7632230" y="6113187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Соединительная линия уступом 204"/>
          <p:cNvCxnSpPr>
            <a:endCxn id="86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" name="Рисунок 2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sp>
        <p:nvSpPr>
          <p:cNvPr id="214" name="Прямоугольник 213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5" name="Рисунок 21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026" y="3927209"/>
            <a:ext cx="691492" cy="6452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030326" y="4208409"/>
            <a:ext cx="27611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Виды и стоимость марок включая НДС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Заключите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договор с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Эмитентом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второго уровня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95" name="Прямая соединительная линия 94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140797" y="2322258"/>
            <a:ext cx="17127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Получите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внесите информацию об этом в систему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Маркировки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107" y="2344332"/>
            <a:ext cx="719103" cy="589453"/>
          </a:xfrm>
          <a:prstGeom prst="rect">
            <a:avLst/>
          </a:prstGeom>
        </p:spPr>
      </p:pic>
      <p:pic>
        <p:nvPicPr>
          <p:cNvPr id="96" name="Рисунок 95" descr="C:\Users\User\Desktop\Маркировка меховых изделий\Логотип КГД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Рисунок 97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1026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9" name="Соединительная линия уступом 98"/>
          <p:cNvCxnSpPr/>
          <p:nvPr/>
        </p:nvCxnSpPr>
        <p:spPr>
          <a:xfrm>
            <a:off x="1442550" y="5019078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28532" y="5332610"/>
            <a:ext cx="2109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Справочно: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GS1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Казахстан 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член некоммерческой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международной системы </a:t>
            </a:r>
            <a:r>
              <a:rPr lang="ru-RU" sz="800" b="1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товарной нумерации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80440" y="6062032"/>
            <a:ext cx="20045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ТОО</a:t>
            </a:r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Астана, ул.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Контакты: +7 7172 45 67 87</a:t>
            </a: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Электронная почта: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Скругленный прямоугольник 99"/>
          <p:cNvSpPr/>
          <p:nvPr/>
        </p:nvSpPr>
        <p:spPr>
          <a:xfrm>
            <a:off x="191069" y="136478"/>
            <a:ext cx="1733265" cy="22446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Инструкция для импортеров</a:t>
            </a:r>
            <a:endParaRPr lang="ru-RU" sz="900" dirty="0"/>
          </a:p>
        </p:txBody>
      </p:sp>
      <p:sp>
        <p:nvSpPr>
          <p:cNvPr id="109" name="Прямоугольник 108"/>
          <p:cNvSpPr/>
          <p:nvPr/>
        </p:nvSpPr>
        <p:spPr>
          <a:xfrm>
            <a:off x="6793084" y="4655723"/>
            <a:ext cx="1824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Проперсонализированные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отправляются заказчику по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почте либо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выдаются нарочно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Срок исполнения заявки с доставкой составляет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 рабочих дней с момента поступления оплаты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2126306" y="6197233"/>
            <a:ext cx="2109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Справочно: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системе Маркировка необходимо внести данные из  </a:t>
            </a:r>
            <a:r>
              <a:rPr lang="ru-RU" sz="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таможенной декларации </a:t>
            </a:r>
            <a:endParaRPr lang="ru-RU" sz="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" name="Рисунок 11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61898" y="4652987"/>
            <a:ext cx="718195" cy="470420"/>
          </a:xfrm>
          <a:prstGeom prst="rect">
            <a:avLst/>
          </a:prstGeom>
        </p:spPr>
      </p:pic>
      <p:sp>
        <p:nvSpPr>
          <p:cNvPr id="113" name="Прямоугольник 112"/>
          <p:cNvSpPr/>
          <p:nvPr/>
        </p:nvSpPr>
        <p:spPr>
          <a:xfrm>
            <a:off x="9352196" y="4655724"/>
            <a:ext cx="711819" cy="2607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707" y="4671601"/>
            <a:ext cx="186279" cy="186279"/>
          </a:xfrm>
          <a:prstGeom prst="rect">
            <a:avLst/>
          </a:prstGeom>
        </p:spPr>
      </p:pic>
      <p:pic>
        <p:nvPicPr>
          <p:cNvPr id="115" name="Рисунок 11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825938" y="4662324"/>
            <a:ext cx="254155" cy="254155"/>
          </a:xfrm>
          <a:prstGeom prst="rect">
            <a:avLst/>
          </a:prstGeom>
        </p:spPr>
      </p:pic>
      <p:sp>
        <p:nvSpPr>
          <p:cNvPr id="116" name="Прямоугольник 115"/>
          <p:cNvSpPr/>
          <p:nvPr/>
        </p:nvSpPr>
        <p:spPr>
          <a:xfrm>
            <a:off x="9600426" y="4672364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9541035" y="4647054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9610583" y="4684445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9288037" y="4851780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20" name="Рисунок 11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17701" y="5294210"/>
            <a:ext cx="718195" cy="461504"/>
          </a:xfrm>
          <a:prstGeom prst="rect">
            <a:avLst/>
          </a:prstGeom>
        </p:spPr>
      </p:pic>
      <p:sp>
        <p:nvSpPr>
          <p:cNvPr id="121" name="Прямоугольник 120"/>
          <p:cNvSpPr/>
          <p:nvPr/>
        </p:nvSpPr>
        <p:spPr>
          <a:xfrm>
            <a:off x="9107999" y="5300092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" name="Рисунок 1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510" y="5298157"/>
            <a:ext cx="186279" cy="186279"/>
          </a:xfrm>
          <a:prstGeom prst="rect">
            <a:avLst/>
          </a:prstGeom>
        </p:spPr>
      </p:pic>
      <p:pic>
        <p:nvPicPr>
          <p:cNvPr id="123" name="Рисунок 1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81741" y="5288880"/>
            <a:ext cx="254155" cy="254155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9356229" y="5298920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9296838" y="5273610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29" name="Скругленный прямоугольник 128"/>
          <p:cNvSpPr/>
          <p:nvPr/>
        </p:nvSpPr>
        <p:spPr>
          <a:xfrm>
            <a:off x="9366386" y="5311001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9043840" y="5478336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31" name="Рисунок 13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28510" y="5990914"/>
            <a:ext cx="718195" cy="461504"/>
          </a:xfrm>
          <a:prstGeom prst="rect">
            <a:avLst/>
          </a:prstGeom>
        </p:spPr>
      </p:pic>
      <p:sp>
        <p:nvSpPr>
          <p:cNvPr id="132" name="Прямоугольник 131"/>
          <p:cNvSpPr/>
          <p:nvPr/>
        </p:nvSpPr>
        <p:spPr>
          <a:xfrm>
            <a:off x="9118808" y="5996796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3" name="Рисунок 13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319" y="5994861"/>
            <a:ext cx="186279" cy="186279"/>
          </a:xfrm>
          <a:prstGeom prst="rect">
            <a:avLst/>
          </a:prstGeom>
        </p:spPr>
      </p:pic>
      <p:pic>
        <p:nvPicPr>
          <p:cNvPr id="134" name="Рисунок 133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92550" y="5985584"/>
            <a:ext cx="254155" cy="254155"/>
          </a:xfrm>
          <a:prstGeom prst="rect">
            <a:avLst/>
          </a:prstGeom>
        </p:spPr>
      </p:pic>
      <p:sp>
        <p:nvSpPr>
          <p:cNvPr id="135" name="Прямоугольник 134"/>
          <p:cNvSpPr/>
          <p:nvPr/>
        </p:nvSpPr>
        <p:spPr>
          <a:xfrm>
            <a:off x="9367038" y="5995624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9307647" y="5970314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9377195" y="6007705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41" name="Прямоугольник 140"/>
          <p:cNvSpPr/>
          <p:nvPr/>
        </p:nvSpPr>
        <p:spPr>
          <a:xfrm>
            <a:off x="9054649" y="6175040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42" name="Рисунок 14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34583" y="954747"/>
            <a:ext cx="1071853" cy="688761"/>
          </a:xfrm>
          <a:prstGeom prst="rect">
            <a:avLst/>
          </a:prstGeom>
        </p:spPr>
      </p:pic>
      <p:sp>
        <p:nvSpPr>
          <p:cNvPr id="143" name="Прямоугольник 142"/>
          <p:cNvSpPr/>
          <p:nvPr/>
        </p:nvSpPr>
        <p:spPr>
          <a:xfrm>
            <a:off x="9534583" y="958810"/>
            <a:ext cx="1057110" cy="3543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4" name="Рисунок 14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9823" y="998316"/>
            <a:ext cx="208306" cy="208306"/>
          </a:xfrm>
          <a:prstGeom prst="rect">
            <a:avLst/>
          </a:prstGeom>
        </p:spPr>
      </p:pic>
      <p:pic>
        <p:nvPicPr>
          <p:cNvPr id="145" name="Рисунок 14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67264" y="974698"/>
            <a:ext cx="324429" cy="324429"/>
          </a:xfrm>
          <a:prstGeom prst="rect">
            <a:avLst/>
          </a:prstGeom>
        </p:spPr>
      </p:pic>
      <p:sp>
        <p:nvSpPr>
          <p:cNvPr id="146" name="Скругленный прямоугольник 145"/>
          <p:cNvSpPr/>
          <p:nvPr/>
        </p:nvSpPr>
        <p:spPr>
          <a:xfrm>
            <a:off x="9851966" y="1009047"/>
            <a:ext cx="332287" cy="16647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KZ</a:t>
            </a:r>
            <a:endParaRPr lang="ru-RU" sz="800" b="1" dirty="0">
              <a:solidFill>
                <a:schemeClr val="tx1"/>
              </a:solidFill>
            </a:endParaRPr>
          </a:p>
        </p:txBody>
      </p:sp>
      <p:sp>
        <p:nvSpPr>
          <p:cNvPr id="148" name="Прямоугольник 147"/>
          <p:cNvSpPr/>
          <p:nvPr/>
        </p:nvSpPr>
        <p:spPr>
          <a:xfrm>
            <a:off x="9466832" y="1239743"/>
            <a:ext cx="868183" cy="63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5328652" y="2234751"/>
            <a:ext cx="240559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8320983" y="2109895"/>
            <a:ext cx="258243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10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1069" y="385390"/>
            <a:ext cx="1160043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ТАБИҒИ ТЕРІДЕН ЖАСАЛҒАН БҰЙЫМДАРДЫҢ ҚАЛДЫҚТАРЫН ТАҢБАЛАУ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092781" y="4686414"/>
            <a:ext cx="967544" cy="451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1069" y="136478"/>
            <a:ext cx="1733265" cy="2244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/>
              <a:t>С</a:t>
            </a:r>
            <a:r>
              <a:rPr lang="kk-KZ" sz="900" dirty="0" smtClean="0"/>
              <a:t>атушыға арналған нұсқаулық</a:t>
            </a:r>
            <a:endParaRPr lang="ru-RU" sz="9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1820" y="1773086"/>
            <a:ext cx="208747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ӨЗІҢІЗДІҢ ТАУАРЛАРЫ-ҢЫЗДЫ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СИПАТТА</a:t>
            </a:r>
            <a:r>
              <a:rPr lang="kk-KZ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Ң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ЫЗ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8793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5" name="Прямая соединительная линия 14"/>
          <p:cNvCxnSpPr>
            <a:stCxn id="13" idx="1"/>
            <a:endCxn id="13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Блок-схема: узел 15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узел 16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87665" y="3056908"/>
            <a:ext cx="226809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Қауымдастығында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тіркеліңіз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рәсімдер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шарттарды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орындаған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логин мен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жасырын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сөзді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 ЖҮЙЕСІНДЕ ТІРКЕЛІҢІЗ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кругленный прямоугольник 25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28" name="Прямая соединительная линия 27"/>
          <p:cNvCxnSpPr>
            <a:stCxn id="26" idx="1"/>
            <a:endCxn id="26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Блок-схема: узел 28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Блок-схема: узел 29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007755" y="3008757"/>
            <a:ext cx="23714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Тіркеуден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өтіңіз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-не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толтырыңыз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ЭЦҚ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түрін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импорттаушы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сатушы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/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өңдіруші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телефоны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мекенжайы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ДЕРБЕСТЕНДІРУ 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6027014" y="2421627"/>
            <a:ext cx="2540241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6517054" y="2502805"/>
            <a:ext cx="1978001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40" name="Прямая соединительная линия 39"/>
          <p:cNvCxnSpPr>
            <a:stCxn id="38" idx="1"/>
            <a:endCxn id="38" idx="3"/>
          </p:cNvCxnSpPr>
          <p:nvPr/>
        </p:nvCxnSpPr>
        <p:spPr>
          <a:xfrm>
            <a:off x="6027014" y="2811525"/>
            <a:ext cx="2540241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019994" y="2941072"/>
            <a:ext cx="2547262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Эмитент, 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компаниясы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атынан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ЖШС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берушіден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алғаннан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асырады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455079" y="1758384"/>
            <a:ext cx="185668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АЛЫҢЫЗ ЖӘНЕ БАСЫҢЫЗ 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Тауарға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сатуға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қояр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алдында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Рисунок 5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0309" y="3427235"/>
            <a:ext cx="623859" cy="602048"/>
          </a:xfrm>
          <a:prstGeom prst="rect">
            <a:avLst/>
          </a:prstGeom>
        </p:spPr>
      </p:pic>
      <p:cxnSp>
        <p:nvCxnSpPr>
          <p:cNvPr id="53" name="Прямая соединительная линия 52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Прямоугольник 53"/>
          <p:cNvSpPr/>
          <p:nvPr/>
        </p:nvSpPr>
        <p:spPr>
          <a:xfrm>
            <a:off x="9079436" y="3448918"/>
            <a:ext cx="18408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кезіндегі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тігу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800" i="1" dirty="0" smtClean="0">
                <a:solidFill>
                  <a:schemeClr val="accent5">
                    <a:lumMod val="50000"/>
                  </a:schemeClr>
                </a:solidFill>
              </a:rPr>
              <a:t>Желімдеу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9079437" y="5745367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Ілу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арқылы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9" name="Блок-схема: узел 58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0" name="Блок-схема: узел 59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1" name="Блок-схема: узел 60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kk-KZ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жүйесіне кіру мүмкіндігін алған соң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кабинетке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кіріңіз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өнімді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оған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r>
              <a:rPr lang="kk-KZ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нөмірін алыңыз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24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66" name="Прямая соединительная линия 65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915827" y="5391424"/>
            <a:ext cx="1621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дербестендіруге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8" name="Рисунок 6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69" name="Прямая соединительная линия 68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6791528" y="4713498"/>
            <a:ext cx="19164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Дербестендірілген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берушіге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поштамен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жіберіледі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олға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тапсырылады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6040363" y="3971579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дербестендіреді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Соединительная линия уступом 75"/>
          <p:cNvCxnSpPr/>
          <p:nvPr/>
        </p:nvCxnSpPr>
        <p:spPr>
          <a:xfrm>
            <a:off x="7632230" y="6102429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Соединительная линия уступом 76"/>
          <p:cNvCxnSpPr>
            <a:endCxn id="47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Рисунок 7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sp>
        <p:nvSpPr>
          <p:cNvPr id="79" name="Прямоугольник 78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744" y="3927209"/>
            <a:ext cx="691492" cy="645222"/>
          </a:xfrm>
          <a:prstGeom prst="rect">
            <a:avLst/>
          </a:prstGeom>
        </p:spPr>
      </p:pic>
      <p:sp>
        <p:nvSpPr>
          <p:cNvPr id="81" name="TextBox 80"/>
          <p:cNvSpPr txBox="1"/>
          <p:nvPr/>
        </p:nvSpPr>
        <p:spPr>
          <a:xfrm>
            <a:off x="9053505" y="4108439"/>
            <a:ext cx="276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Таңбалаудың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ҚҚС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қоса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алғандағы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құны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Эмитентпен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жасаңыз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83" name="Рисунок 8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84" name="Прямая соединительная линия 83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10016261" y="2343563"/>
            <a:ext cx="18815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деректерді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6" name="Рисунок 8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354" y="2323786"/>
            <a:ext cx="719103" cy="589453"/>
          </a:xfrm>
          <a:prstGeom prst="rect">
            <a:avLst/>
          </a:prstGeom>
        </p:spPr>
      </p:pic>
      <p:pic>
        <p:nvPicPr>
          <p:cNvPr id="87" name="Рисунок 86" descr="C:\Users\User\Desktop\Маркировка меховых изделий\Логотип КГД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Рисунок 87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89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Прямоугольник 89"/>
          <p:cNvSpPr/>
          <p:nvPr/>
        </p:nvSpPr>
        <p:spPr>
          <a:xfrm>
            <a:off x="328532" y="5332610"/>
            <a:ext cx="2109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Анықтама</a:t>
            </a:r>
            <a:r>
              <a:rPr lang="ru-RU" sz="800" b="1" i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GS1 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Казахстан 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нөмірлеу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коммерциялық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ұйымның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мүшесі</a:t>
            </a:r>
            <a:endParaRPr lang="ru-RU" sz="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5643090" y="6093835"/>
            <a:ext cx="21222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ЖШС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қ.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Астана,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көшесі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+7 7172 45 67 87</a:t>
            </a:r>
          </a:p>
          <a:p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2" name="Рисунок 9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39440" y="943973"/>
            <a:ext cx="1071853" cy="688761"/>
          </a:xfrm>
          <a:prstGeom prst="rect">
            <a:avLst/>
          </a:prstGeom>
        </p:spPr>
      </p:pic>
      <p:sp>
        <p:nvSpPr>
          <p:cNvPr id="93" name="Прямоугольник 92"/>
          <p:cNvSpPr/>
          <p:nvPr/>
        </p:nvSpPr>
        <p:spPr>
          <a:xfrm>
            <a:off x="9539440" y="948036"/>
            <a:ext cx="1057110" cy="3543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4" name="Рисунок 9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0" y="987542"/>
            <a:ext cx="208306" cy="208306"/>
          </a:xfrm>
          <a:prstGeom prst="rect">
            <a:avLst/>
          </a:prstGeom>
        </p:spPr>
      </p:pic>
      <p:pic>
        <p:nvPicPr>
          <p:cNvPr id="95" name="Рисунок 9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72121" y="963924"/>
            <a:ext cx="324429" cy="324429"/>
          </a:xfrm>
          <a:prstGeom prst="rect">
            <a:avLst/>
          </a:prstGeom>
        </p:spPr>
      </p:pic>
      <p:sp>
        <p:nvSpPr>
          <p:cNvPr id="96" name="Скругленный прямоугольник 95"/>
          <p:cNvSpPr/>
          <p:nvPr/>
        </p:nvSpPr>
        <p:spPr>
          <a:xfrm>
            <a:off x="9856823" y="998273"/>
            <a:ext cx="332287" cy="16647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KZ</a:t>
            </a:r>
            <a:endParaRPr lang="ru-RU" sz="800" b="1" dirty="0">
              <a:solidFill>
                <a:schemeClr val="tx1"/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9471689" y="1228969"/>
            <a:ext cx="868183" cy="63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98" name="Рисунок 9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62352" y="4687399"/>
            <a:ext cx="718195" cy="461504"/>
          </a:xfrm>
          <a:prstGeom prst="rect">
            <a:avLst/>
          </a:prstGeom>
        </p:spPr>
      </p:pic>
      <p:sp>
        <p:nvSpPr>
          <p:cNvPr id="99" name="Прямоугольник 98"/>
          <p:cNvSpPr/>
          <p:nvPr/>
        </p:nvSpPr>
        <p:spPr>
          <a:xfrm>
            <a:off x="9352650" y="4693281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0" name="Рисунок 9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161" y="4691346"/>
            <a:ext cx="186279" cy="186279"/>
          </a:xfrm>
          <a:prstGeom prst="rect">
            <a:avLst/>
          </a:prstGeom>
        </p:spPr>
      </p:pic>
      <p:pic>
        <p:nvPicPr>
          <p:cNvPr id="101" name="Рисунок 10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826392" y="4682069"/>
            <a:ext cx="254155" cy="254155"/>
          </a:xfrm>
          <a:prstGeom prst="rect">
            <a:avLst/>
          </a:prstGeom>
        </p:spPr>
      </p:pic>
      <p:sp>
        <p:nvSpPr>
          <p:cNvPr id="102" name="Прямоугольник 101"/>
          <p:cNvSpPr/>
          <p:nvPr/>
        </p:nvSpPr>
        <p:spPr>
          <a:xfrm>
            <a:off x="9600880" y="4692109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9541489" y="4666799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9611037" y="4704190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9288491" y="4871525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6" name="Рисунок 10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46130" y="5302754"/>
            <a:ext cx="718195" cy="461504"/>
          </a:xfrm>
          <a:prstGeom prst="rect">
            <a:avLst/>
          </a:prstGeom>
        </p:spPr>
      </p:pic>
      <p:sp>
        <p:nvSpPr>
          <p:cNvPr id="107" name="Прямоугольник 106"/>
          <p:cNvSpPr/>
          <p:nvPr/>
        </p:nvSpPr>
        <p:spPr>
          <a:xfrm>
            <a:off x="9136428" y="5308636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8" name="Рисунок 10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39" y="5306701"/>
            <a:ext cx="186279" cy="186279"/>
          </a:xfrm>
          <a:prstGeom prst="rect">
            <a:avLst/>
          </a:prstGeom>
        </p:spPr>
      </p:pic>
      <p:pic>
        <p:nvPicPr>
          <p:cNvPr id="109" name="Рисунок 10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10170" y="5297424"/>
            <a:ext cx="254155" cy="254155"/>
          </a:xfrm>
          <a:prstGeom prst="rect">
            <a:avLst/>
          </a:prstGeom>
        </p:spPr>
      </p:pic>
      <p:sp>
        <p:nvSpPr>
          <p:cNvPr id="110" name="Прямоугольник 109"/>
          <p:cNvSpPr/>
          <p:nvPr/>
        </p:nvSpPr>
        <p:spPr>
          <a:xfrm>
            <a:off x="9384658" y="5307464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1" name="Прямоугольник 110"/>
          <p:cNvSpPr/>
          <p:nvPr/>
        </p:nvSpPr>
        <p:spPr>
          <a:xfrm>
            <a:off x="9325267" y="5282154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9394815" y="5319545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9072269" y="5486880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14" name="Рисунок 11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34805" y="5998473"/>
            <a:ext cx="718195" cy="461504"/>
          </a:xfrm>
          <a:prstGeom prst="rect">
            <a:avLst/>
          </a:prstGeom>
        </p:spPr>
      </p:pic>
      <p:sp>
        <p:nvSpPr>
          <p:cNvPr id="115" name="Прямоугольник 114"/>
          <p:cNvSpPr/>
          <p:nvPr/>
        </p:nvSpPr>
        <p:spPr>
          <a:xfrm>
            <a:off x="9125103" y="6004355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6" name="Рисунок 115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614" y="6002420"/>
            <a:ext cx="186279" cy="186279"/>
          </a:xfrm>
          <a:prstGeom prst="rect">
            <a:avLst/>
          </a:prstGeom>
        </p:spPr>
      </p:pic>
      <p:pic>
        <p:nvPicPr>
          <p:cNvPr id="117" name="Рисунок 11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98845" y="5993143"/>
            <a:ext cx="254155" cy="254155"/>
          </a:xfrm>
          <a:prstGeom prst="rect">
            <a:avLst/>
          </a:prstGeom>
        </p:spPr>
      </p:pic>
      <p:sp>
        <p:nvSpPr>
          <p:cNvPr id="118" name="Прямоугольник 117"/>
          <p:cNvSpPr/>
          <p:nvPr/>
        </p:nvSpPr>
        <p:spPr>
          <a:xfrm>
            <a:off x="9373333" y="6003183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9" name="Прямоугольник 118"/>
          <p:cNvSpPr/>
          <p:nvPr/>
        </p:nvSpPr>
        <p:spPr>
          <a:xfrm>
            <a:off x="9313942" y="5977873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120" name="Скругленный прямоугольник 119"/>
          <p:cNvSpPr/>
          <p:nvPr/>
        </p:nvSpPr>
        <p:spPr>
          <a:xfrm>
            <a:off x="9383490" y="6015264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9060944" y="6182599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22" name="Прямоугольник 121"/>
          <p:cNvSpPr/>
          <p:nvPr/>
        </p:nvSpPr>
        <p:spPr>
          <a:xfrm>
            <a:off x="5344982" y="2214386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8403236" y="2164587"/>
            <a:ext cx="164019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4" name="Соединительная линия уступом 123"/>
          <p:cNvCxnSpPr/>
          <p:nvPr/>
        </p:nvCxnSpPr>
        <p:spPr>
          <a:xfrm>
            <a:off x="4551412" y="6173703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Соединительная линия уступом 124"/>
          <p:cNvCxnSpPr/>
          <p:nvPr/>
        </p:nvCxnSpPr>
        <p:spPr>
          <a:xfrm>
            <a:off x="1675361" y="5014935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9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1069" y="438555"/>
            <a:ext cx="117923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ТАБИҒИ ТЕРІ БҰЙЫМДАРЫН ТАҢБАЛАУ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092781" y="4686414"/>
            <a:ext cx="967544" cy="4154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68796" y="984715"/>
            <a:ext cx="1065930" cy="60808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1820" y="1773086"/>
            <a:ext cx="2087478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ӨЗІҢІЗДІҢ ТАУАРЛАРЫ-ҢЫЗДЫ СИПАТТА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Ң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ЫЗ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8793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>
            <a:stCxn id="14" idx="1"/>
            <a:endCxn id="14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Блок-схема: узел 16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узел 17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узел 18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87665" y="3056908"/>
            <a:ext cx="226809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Қауымдастығында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тіркеліңіз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шарттарды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логин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жасырын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сөзді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 ЖҮЙЕСІНДЕ ТІРКЕЛІҢІЗ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stCxn id="27" idx="1"/>
            <a:endCxn id="27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Блок-схема: узел 29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узел 30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лок-схема: узел 31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007755" y="3008757"/>
            <a:ext cx="2371423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Тіркеуден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-не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толтырыңыз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ЭЦҚ 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түрін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өңдіруші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телефоны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мекенжайы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ДЕРБЕСТЕНДІРУ 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6027014" y="2421627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517055" y="2502805"/>
            <a:ext cx="1905804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41" name="Прямая соединительная линия 40"/>
          <p:cNvCxnSpPr>
            <a:stCxn id="39" idx="1"/>
            <a:endCxn id="39" idx="3"/>
          </p:cNvCxnSpPr>
          <p:nvPr/>
        </p:nvCxnSpPr>
        <p:spPr>
          <a:xfrm>
            <a:off x="6027014" y="2811525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Блок-схема: узел 41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019994" y="2941072"/>
            <a:ext cx="2476809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Эмитент,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компаниясы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атынан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ЖШС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алғаннан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асырады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351478" y="1800905"/>
            <a:ext cx="1856681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АЛЫҢЫЗ ЖӘНЕ БАСЫҢЫЗ </a:t>
            </a:r>
          </a:p>
          <a:p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қояр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алдында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Рисунок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65390" y="3436181"/>
            <a:ext cx="623859" cy="602048"/>
          </a:xfrm>
          <a:prstGeom prst="rect">
            <a:avLst/>
          </a:prstGeom>
        </p:spPr>
      </p:pic>
      <p:cxnSp>
        <p:nvCxnSpPr>
          <p:cNvPr id="54" name="Прямая соединительная линия 53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9079437" y="3448918"/>
            <a:ext cx="17402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еңгізіңіз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Рисунок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4837" y="4682239"/>
            <a:ext cx="742807" cy="423751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87356" y="5317444"/>
            <a:ext cx="728170" cy="415401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</a:rPr>
              <a:t>Т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ігу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800" i="1" dirty="0">
                <a:solidFill>
                  <a:schemeClr val="accent5">
                    <a:lumMod val="50000"/>
                  </a:schemeClr>
                </a:solidFill>
              </a:rPr>
              <a:t>Желімдеу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079437" y="5745367"/>
            <a:ext cx="680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</a:rPr>
              <a:t>Ілу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</a:rPr>
              <a:t>арқылы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2" name="Блок-схема: узел 61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3" name="Блок-схема: узел 62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4" name="Блок-схема: узел 63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kk-KZ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жүйесіне кіру мүмкіндігін алған 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кабинетке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өнімді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r>
              <a:rPr lang="kk-KZ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нөмірін алыңыз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Соединительная линия уступом 66"/>
          <p:cNvCxnSpPr>
            <a:endCxn id="25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Рисунок 6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69" name="Прямая соединительная линия 68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3915828" y="5391424"/>
            <a:ext cx="1621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72" name="Прямая соединительная линия 71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/>
          <p:cNvCxnSpPr/>
          <p:nvPr/>
        </p:nvCxnSpPr>
        <p:spPr>
          <a:xfrm>
            <a:off x="4302572" y="6175572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6019994" y="3976405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Эмитент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дербестендіреді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Соединительная линия уступом 78"/>
          <p:cNvCxnSpPr/>
          <p:nvPr/>
        </p:nvCxnSpPr>
        <p:spPr>
          <a:xfrm>
            <a:off x="7632230" y="6113187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endCxn id="48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Рисунок 8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pic>
        <p:nvPicPr>
          <p:cNvPr id="82" name="Рисунок 8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8658" y="6008923"/>
            <a:ext cx="699547" cy="411615"/>
          </a:xfrm>
          <a:prstGeom prst="rect">
            <a:avLst/>
          </a:prstGeom>
        </p:spPr>
      </p:pic>
      <p:sp>
        <p:nvSpPr>
          <p:cNvPr id="83" name="Прямоугольник 82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4" name="Рисунок 8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419" y="3903604"/>
            <a:ext cx="691492" cy="645222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9084419" y="4098678"/>
            <a:ext cx="276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Таңбалаудың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ҚҚС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қоса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алғандағы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құны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Эмитентпен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жасаңыз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87" name="Рисунок 8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88" name="Прямая соединительная линия 87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0027379" y="2322258"/>
            <a:ext cx="18704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деректерді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0" name="Рисунок 8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107" y="2344332"/>
            <a:ext cx="719103" cy="589453"/>
          </a:xfrm>
          <a:prstGeom prst="rect">
            <a:avLst/>
          </a:prstGeom>
        </p:spPr>
      </p:pic>
      <p:pic>
        <p:nvPicPr>
          <p:cNvPr id="91" name="Рисунок 90" descr="C:\Users\User\Desktop\Маркировка меховых изделий\Логотип КГД.png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Рисунок 91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93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4" name="Соединительная линия уступом 93"/>
          <p:cNvCxnSpPr/>
          <p:nvPr/>
        </p:nvCxnSpPr>
        <p:spPr>
          <a:xfrm>
            <a:off x="1442550" y="5019078"/>
            <a:ext cx="1367512" cy="179899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328532" y="5332610"/>
            <a:ext cx="2109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Анықтама</a:t>
            </a:r>
            <a:r>
              <a:rPr lang="ru-RU" sz="800" b="1" i="1" u="sng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GS1 Казахстан –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нөмірлеу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коммерциялық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ұйымның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мүшесі</a:t>
            </a:r>
            <a:endParaRPr lang="ru-RU" sz="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5680440" y="6137130"/>
            <a:ext cx="2149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ЖШС</a:t>
            </a:r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қ. Астана,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көшесі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+7 7172 45 67 87</a:t>
            </a:r>
          </a:p>
          <a:p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Скругленный прямоугольник 96"/>
          <p:cNvSpPr/>
          <p:nvPr/>
        </p:nvSpPr>
        <p:spPr>
          <a:xfrm>
            <a:off x="242172" y="189575"/>
            <a:ext cx="1871647" cy="209744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/>
              <a:t>Өңдірушіге</a:t>
            </a:r>
            <a:r>
              <a:rPr lang="ru-RU" sz="900" dirty="0" smtClean="0"/>
              <a:t> </a:t>
            </a:r>
            <a:r>
              <a:rPr lang="ru-RU" sz="900" dirty="0" err="1" smtClean="0"/>
              <a:t>арналған</a:t>
            </a:r>
            <a:r>
              <a:rPr lang="ru-RU" sz="900" dirty="0" smtClean="0"/>
              <a:t> </a:t>
            </a:r>
            <a:r>
              <a:rPr lang="ru-RU" sz="900" dirty="0" err="1" smtClean="0"/>
              <a:t>нұсқаулық</a:t>
            </a:r>
            <a:endParaRPr lang="ru-RU" sz="900" dirty="0"/>
          </a:p>
        </p:txBody>
      </p:sp>
      <p:sp>
        <p:nvSpPr>
          <p:cNvPr id="98" name="Прямоугольник 97"/>
          <p:cNvSpPr/>
          <p:nvPr/>
        </p:nvSpPr>
        <p:spPr>
          <a:xfrm>
            <a:off x="6719774" y="4649624"/>
            <a:ext cx="1928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Дербестендірілген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поштамен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жіберіледі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тапсырылады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жеткізумен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бірге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мерзімі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түскен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сәттен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күнді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құрайды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5328652" y="2193831"/>
            <a:ext cx="240559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8401985" y="2216415"/>
            <a:ext cx="160662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24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Скругленный прямоугольник 91"/>
          <p:cNvSpPr/>
          <p:nvPr/>
        </p:nvSpPr>
        <p:spPr>
          <a:xfrm>
            <a:off x="191069" y="136478"/>
            <a:ext cx="1953615" cy="224469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err="1" smtClean="0"/>
              <a:t>Импорттаушы</a:t>
            </a:r>
            <a:r>
              <a:rPr lang="ru-RU" sz="900" dirty="0" smtClean="0"/>
              <a:t> </a:t>
            </a:r>
            <a:r>
              <a:rPr lang="ru-RU" sz="900" dirty="0" err="1"/>
              <a:t>арналған</a:t>
            </a:r>
            <a:r>
              <a:rPr lang="ru-RU" sz="900" dirty="0"/>
              <a:t> </a:t>
            </a:r>
            <a:r>
              <a:rPr lang="ru-RU" sz="900" dirty="0" err="1"/>
              <a:t>нұсқаулық</a:t>
            </a:r>
            <a:endParaRPr lang="ru-RU" sz="900" dirty="0"/>
          </a:p>
        </p:txBody>
      </p:sp>
      <p:sp>
        <p:nvSpPr>
          <p:cNvPr id="490" name="TextBox 489"/>
          <p:cNvSpPr txBox="1"/>
          <p:nvPr/>
        </p:nvSpPr>
        <p:spPr>
          <a:xfrm>
            <a:off x="191069" y="385390"/>
            <a:ext cx="11600438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ТАБИҒИ ТЕРІ БҰЙЫМДАРЫН ТАҢБАЛАУ</a:t>
            </a:r>
          </a:p>
        </p:txBody>
      </p:sp>
      <p:pic>
        <p:nvPicPr>
          <p:cNvPr id="491" name="Рисунок 49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52" y="964127"/>
            <a:ext cx="2122800" cy="919880"/>
          </a:xfrm>
          <a:prstGeom prst="rect">
            <a:avLst/>
          </a:prstGeom>
        </p:spPr>
      </p:pic>
      <p:sp>
        <p:nvSpPr>
          <p:cNvPr id="492" name="Прямоугольник 491"/>
          <p:cNvSpPr/>
          <p:nvPr/>
        </p:nvSpPr>
        <p:spPr>
          <a:xfrm>
            <a:off x="9092781" y="4686414"/>
            <a:ext cx="967544" cy="45110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3" name="Прямая соединительная линия 492"/>
          <p:cNvCxnSpPr/>
          <p:nvPr/>
        </p:nvCxnSpPr>
        <p:spPr>
          <a:xfrm flipV="1">
            <a:off x="191069" y="818705"/>
            <a:ext cx="11706764" cy="1846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Box 493"/>
          <p:cNvSpPr txBox="1"/>
          <p:nvPr/>
        </p:nvSpPr>
        <p:spPr>
          <a:xfrm>
            <a:off x="706810" y="1773086"/>
            <a:ext cx="223122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ӨЗІҢІЗДІҢ ТАУАРЛАРЫ-ҢЫЗДЫ СИПАТТА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Ң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ЫЗ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5" name="Прямая соединительная линия 494"/>
          <p:cNvCxnSpPr/>
          <p:nvPr/>
        </p:nvCxnSpPr>
        <p:spPr>
          <a:xfrm>
            <a:off x="710796" y="1819253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TextBox 495"/>
          <p:cNvSpPr txBox="1"/>
          <p:nvPr/>
        </p:nvSpPr>
        <p:spPr>
          <a:xfrm>
            <a:off x="384101" y="1819253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97" name="Прямая соединительная линия 496"/>
          <p:cNvCxnSpPr/>
          <p:nvPr/>
        </p:nvCxnSpPr>
        <p:spPr>
          <a:xfrm flipV="1">
            <a:off x="394944" y="2280918"/>
            <a:ext cx="2172337" cy="3841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Скругленный прямоугольник 497"/>
          <p:cNvSpPr/>
          <p:nvPr/>
        </p:nvSpPr>
        <p:spPr>
          <a:xfrm>
            <a:off x="369386" y="2476801"/>
            <a:ext cx="231149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9" name="Скругленный прямоугольник 498"/>
          <p:cNvSpPr/>
          <p:nvPr/>
        </p:nvSpPr>
        <p:spPr>
          <a:xfrm>
            <a:off x="802097" y="2571622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gs1.kz</a:t>
            </a:r>
            <a:r>
              <a:rPr lang="en-US" sz="1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1100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00" name="Прямая соединительная линия 499"/>
          <p:cNvCxnSpPr>
            <a:stCxn id="498" idx="1"/>
            <a:endCxn id="498" idx="3"/>
          </p:cNvCxnSpPr>
          <p:nvPr/>
        </p:nvCxnSpPr>
        <p:spPr>
          <a:xfrm>
            <a:off x="369386" y="2866699"/>
            <a:ext cx="231149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Блок-схема: узел 500"/>
          <p:cNvSpPr/>
          <p:nvPr/>
        </p:nvSpPr>
        <p:spPr>
          <a:xfrm>
            <a:off x="411263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2" name="Блок-схема: узел 501"/>
          <p:cNvSpPr/>
          <p:nvPr/>
        </p:nvSpPr>
        <p:spPr>
          <a:xfrm>
            <a:off x="541541" y="2658940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3" name="Блок-схема: узел 502"/>
          <p:cNvSpPr/>
          <p:nvPr/>
        </p:nvSpPr>
        <p:spPr>
          <a:xfrm>
            <a:off x="671819" y="2655839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4" name="TextBox 503"/>
          <p:cNvSpPr txBox="1"/>
          <p:nvPr/>
        </p:nvSpPr>
        <p:spPr>
          <a:xfrm>
            <a:off x="287665" y="3056908"/>
            <a:ext cx="2268091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Қауымдастығында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тіркеліңіз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шарттарды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логин мен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жасырын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сөзді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5" name="Прямоугольник 504"/>
          <p:cNvSpPr/>
          <p:nvPr/>
        </p:nvSpPr>
        <p:spPr>
          <a:xfrm>
            <a:off x="3089788" y="1989973"/>
            <a:ext cx="31266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0" i="1" u="none" strike="noStrike" baseline="0" dirty="0" smtClean="0">
                <a:latin typeface="Arial" panose="020B0604020202020204" pitchFamily="34" charset="0"/>
              </a:rPr>
              <a:t>: </a:t>
            </a:r>
          </a:p>
        </p:txBody>
      </p:sp>
      <p:pic>
        <p:nvPicPr>
          <p:cNvPr id="506" name="Рисунок 50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394" y="985322"/>
            <a:ext cx="1123950" cy="647700"/>
          </a:xfrm>
          <a:prstGeom prst="rect">
            <a:avLst/>
          </a:prstGeom>
        </p:spPr>
      </p:pic>
      <p:sp>
        <p:nvSpPr>
          <p:cNvPr id="507" name="TextBox 506"/>
          <p:cNvSpPr txBox="1"/>
          <p:nvPr/>
        </p:nvSpPr>
        <p:spPr>
          <a:xfrm>
            <a:off x="3440093" y="1775615"/>
            <a:ext cx="2227652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 ЖҮЙЕСІНДЕ ТІРКЕЛІҢІЗ</a:t>
            </a:r>
          </a:p>
        </p:txBody>
      </p:sp>
      <p:cxnSp>
        <p:nvCxnSpPr>
          <p:cNvPr id="508" name="Прямая соединительная линия 507"/>
          <p:cNvCxnSpPr/>
          <p:nvPr/>
        </p:nvCxnSpPr>
        <p:spPr>
          <a:xfrm>
            <a:off x="3443284" y="183269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9" name="TextBox 508"/>
          <p:cNvSpPr txBox="1"/>
          <p:nvPr/>
        </p:nvSpPr>
        <p:spPr>
          <a:xfrm>
            <a:off x="3070869" y="183269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10" name="Прямая соединительная линия 509"/>
          <p:cNvCxnSpPr/>
          <p:nvPr/>
        </p:nvCxnSpPr>
        <p:spPr>
          <a:xfrm>
            <a:off x="3067678" y="228208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Скругленный прямоугольник 510"/>
          <p:cNvSpPr/>
          <p:nvPr/>
        </p:nvSpPr>
        <p:spPr>
          <a:xfrm>
            <a:off x="3067678" y="2439283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" name="Скругленный прямоугольник 511"/>
          <p:cNvSpPr/>
          <p:nvPr/>
        </p:nvSpPr>
        <p:spPr>
          <a:xfrm>
            <a:off x="3509488" y="2537945"/>
            <a:ext cx="1869690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513" name="Прямая соединительная линия 512"/>
          <p:cNvCxnSpPr>
            <a:stCxn id="511" idx="1"/>
            <a:endCxn id="511" idx="3"/>
          </p:cNvCxnSpPr>
          <p:nvPr/>
        </p:nvCxnSpPr>
        <p:spPr>
          <a:xfrm>
            <a:off x="3067678" y="2829181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" name="Блок-схема: узел 513"/>
          <p:cNvSpPr/>
          <p:nvPr/>
        </p:nvSpPr>
        <p:spPr>
          <a:xfrm>
            <a:off x="3109555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5" name="Блок-схема: узел 514"/>
          <p:cNvSpPr/>
          <p:nvPr/>
        </p:nvSpPr>
        <p:spPr>
          <a:xfrm>
            <a:off x="3239833" y="262142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6" name="Блок-схема: узел 515"/>
          <p:cNvSpPr/>
          <p:nvPr/>
        </p:nvSpPr>
        <p:spPr>
          <a:xfrm>
            <a:off x="3370111" y="261832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7" name="TextBox 516"/>
          <p:cNvSpPr txBox="1"/>
          <p:nvPr/>
        </p:nvSpPr>
        <p:spPr>
          <a:xfrm>
            <a:off x="3007755" y="3008757"/>
            <a:ext cx="264675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Тіркеуден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-не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толтырыңыз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ЭЦҚ 	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түрін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импорттаушы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телефоны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мекенжайы</a:t>
            </a:r>
            <a:endParaRPr lang="ru-RU" sz="10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8" name="Прямоугольник 517"/>
          <p:cNvSpPr/>
          <p:nvPr/>
        </p:nvSpPr>
        <p:spPr>
          <a:xfrm>
            <a:off x="2555758" y="2083083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9" name="TextBox 518"/>
          <p:cNvSpPr txBox="1"/>
          <p:nvPr/>
        </p:nvSpPr>
        <p:spPr>
          <a:xfrm>
            <a:off x="6402037" y="1836300"/>
            <a:ext cx="2020822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ДЕРБЕСТЕНДІРУ </a:t>
            </a:r>
          </a:p>
        </p:txBody>
      </p:sp>
      <p:cxnSp>
        <p:nvCxnSpPr>
          <p:cNvPr id="520" name="Прямая соединительная линия 519"/>
          <p:cNvCxnSpPr/>
          <p:nvPr/>
        </p:nvCxnSpPr>
        <p:spPr>
          <a:xfrm>
            <a:off x="6450851" y="1797559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1" name="TextBox 520"/>
          <p:cNvSpPr txBox="1"/>
          <p:nvPr/>
        </p:nvSpPr>
        <p:spPr>
          <a:xfrm>
            <a:off x="6078436" y="1797559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3</a:t>
            </a:r>
          </a:p>
        </p:txBody>
      </p:sp>
      <p:cxnSp>
        <p:nvCxnSpPr>
          <p:cNvPr id="522" name="Прямая соединительная линия 521"/>
          <p:cNvCxnSpPr/>
          <p:nvPr/>
        </p:nvCxnSpPr>
        <p:spPr>
          <a:xfrm>
            <a:off x="6089279" y="2273698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3" name="Скругленный прямоугольник 522"/>
          <p:cNvSpPr/>
          <p:nvPr/>
        </p:nvSpPr>
        <p:spPr>
          <a:xfrm>
            <a:off x="6027014" y="2421627"/>
            <a:ext cx="2469789" cy="77979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4" name="Скругленный прямоугольник 523"/>
          <p:cNvSpPr/>
          <p:nvPr/>
        </p:nvSpPr>
        <p:spPr>
          <a:xfrm>
            <a:off x="6517055" y="2502805"/>
            <a:ext cx="1905804" cy="220698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 smtClean="0">
                <a:solidFill>
                  <a:srgbClr val="002060"/>
                </a:solidFill>
              </a:rPr>
              <a:t>markirovka.gov.kz</a:t>
            </a:r>
            <a:r>
              <a:rPr lang="en-US" sz="1100" dirty="0" smtClean="0">
                <a:solidFill>
                  <a:srgbClr val="002060"/>
                </a:solidFill>
              </a:rPr>
              <a:t>  </a:t>
            </a:r>
            <a:endParaRPr lang="ru-RU" sz="1100" dirty="0">
              <a:solidFill>
                <a:srgbClr val="002060"/>
              </a:solidFill>
            </a:endParaRPr>
          </a:p>
        </p:txBody>
      </p:sp>
      <p:cxnSp>
        <p:nvCxnSpPr>
          <p:cNvPr id="525" name="Прямая соединительная линия 524"/>
          <p:cNvCxnSpPr>
            <a:stCxn id="523" idx="1"/>
            <a:endCxn id="523" idx="3"/>
          </p:cNvCxnSpPr>
          <p:nvPr/>
        </p:nvCxnSpPr>
        <p:spPr>
          <a:xfrm>
            <a:off x="6027014" y="2811525"/>
            <a:ext cx="2469789" cy="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6" name="Блок-схема: узел 525"/>
          <p:cNvSpPr/>
          <p:nvPr/>
        </p:nvSpPr>
        <p:spPr>
          <a:xfrm>
            <a:off x="6117122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7" name="Блок-схема: узел 526"/>
          <p:cNvSpPr/>
          <p:nvPr/>
        </p:nvSpPr>
        <p:spPr>
          <a:xfrm>
            <a:off x="6247400" y="2586282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8" name="Блок-схема: узел 527"/>
          <p:cNvSpPr/>
          <p:nvPr/>
        </p:nvSpPr>
        <p:spPr>
          <a:xfrm>
            <a:off x="6377678" y="2583181"/>
            <a:ext cx="69982" cy="54779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9" name="TextBox 528"/>
          <p:cNvSpPr txBox="1"/>
          <p:nvPr/>
        </p:nvSpPr>
        <p:spPr>
          <a:xfrm>
            <a:off x="6019994" y="2941072"/>
            <a:ext cx="2476809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Эмитент,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компаниясы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атынан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«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 AKPARAT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ЖШС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берушіден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өтініш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төлемді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алғаннан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жүзеге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асырады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0" name="TextBox 529"/>
          <p:cNvSpPr txBox="1"/>
          <p:nvPr/>
        </p:nvSpPr>
        <p:spPr>
          <a:xfrm>
            <a:off x="9455079" y="1758384"/>
            <a:ext cx="1856681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АЛЫҢЫЗ ЖӘНЕ БАСЫҢЫЗ </a:t>
            </a:r>
          </a:p>
        </p:txBody>
      </p:sp>
      <p:cxnSp>
        <p:nvCxnSpPr>
          <p:cNvPr id="531" name="Прямая соединительная линия 530"/>
          <p:cNvCxnSpPr/>
          <p:nvPr/>
        </p:nvCxnSpPr>
        <p:spPr>
          <a:xfrm>
            <a:off x="9425920" y="1798991"/>
            <a:ext cx="0" cy="36933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2" name="TextBox 531"/>
          <p:cNvSpPr txBox="1"/>
          <p:nvPr/>
        </p:nvSpPr>
        <p:spPr>
          <a:xfrm>
            <a:off x="9053505" y="1798991"/>
            <a:ext cx="35838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533" name="Прямая соединительная линия 532"/>
          <p:cNvCxnSpPr/>
          <p:nvPr/>
        </p:nvCxnSpPr>
        <p:spPr>
          <a:xfrm>
            <a:off x="9061033" y="2288221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4" name="TextBox 533"/>
          <p:cNvSpPr txBox="1"/>
          <p:nvPr/>
        </p:nvSpPr>
        <p:spPr>
          <a:xfrm>
            <a:off x="9061034" y="3019023"/>
            <a:ext cx="209516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қояр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алдында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басыңыз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5" name="Прямая соединительная линия 534"/>
          <p:cNvCxnSpPr/>
          <p:nvPr/>
        </p:nvCxnSpPr>
        <p:spPr>
          <a:xfrm>
            <a:off x="390952" y="3908021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Прямая соединительная линия 535"/>
          <p:cNvCxnSpPr/>
          <p:nvPr/>
        </p:nvCxnSpPr>
        <p:spPr>
          <a:xfrm>
            <a:off x="9148658" y="4146043"/>
            <a:ext cx="2235043" cy="0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7" name="Рисунок 5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20309" y="3427235"/>
            <a:ext cx="623859" cy="602048"/>
          </a:xfrm>
          <a:prstGeom prst="rect">
            <a:avLst/>
          </a:prstGeom>
        </p:spPr>
      </p:pic>
      <p:cxnSp>
        <p:nvCxnSpPr>
          <p:cNvPr id="538" name="Прямая соединительная линия 537"/>
          <p:cNvCxnSpPr/>
          <p:nvPr/>
        </p:nvCxnSpPr>
        <p:spPr>
          <a:xfrm>
            <a:off x="9112398" y="2952211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9" name="Прямоугольник 538"/>
          <p:cNvSpPr/>
          <p:nvPr/>
        </p:nvSpPr>
        <p:spPr>
          <a:xfrm>
            <a:off x="9079436" y="3448918"/>
            <a:ext cx="184087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еңгізіңіз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cxnSp>
        <p:nvCxnSpPr>
          <p:cNvPr id="540" name="Прямая соединительная линия 539"/>
          <p:cNvCxnSpPr/>
          <p:nvPr/>
        </p:nvCxnSpPr>
        <p:spPr>
          <a:xfrm>
            <a:off x="9112398" y="3409734"/>
            <a:ext cx="2268091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1" name="TextBox 540"/>
          <p:cNvSpPr txBox="1"/>
          <p:nvPr/>
        </p:nvSpPr>
        <p:spPr>
          <a:xfrm>
            <a:off x="9112768" y="4464709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тігу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42" name="TextBox 541"/>
          <p:cNvSpPr txBox="1"/>
          <p:nvPr/>
        </p:nvSpPr>
        <p:spPr>
          <a:xfrm>
            <a:off x="9092780" y="5126801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800" i="1" dirty="0" smtClean="0">
                <a:solidFill>
                  <a:schemeClr val="accent5">
                    <a:lumMod val="50000"/>
                  </a:schemeClr>
                </a:solidFill>
              </a:rPr>
              <a:t>Желімдеу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43" name="TextBox 542"/>
          <p:cNvSpPr txBox="1"/>
          <p:nvPr/>
        </p:nvSpPr>
        <p:spPr>
          <a:xfrm>
            <a:off x="9079437" y="5745367"/>
            <a:ext cx="680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Ілу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</a:rPr>
              <a:t>арқылы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sz="8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44" name="Блок-схема: узел 543"/>
          <p:cNvSpPr/>
          <p:nvPr/>
        </p:nvSpPr>
        <p:spPr>
          <a:xfrm>
            <a:off x="10747039" y="468641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545" name="Блок-схема: узел 544"/>
          <p:cNvSpPr/>
          <p:nvPr/>
        </p:nvSpPr>
        <p:spPr>
          <a:xfrm>
            <a:off x="10747039" y="5317443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546" name="Блок-схема: узел 545"/>
          <p:cNvSpPr/>
          <p:nvPr/>
        </p:nvSpPr>
        <p:spPr>
          <a:xfrm>
            <a:off x="10747038" y="6000574"/>
            <a:ext cx="606515" cy="4154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</a:rPr>
              <a:t>400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</a:rPr>
              <a:t>теңге</a:t>
            </a:r>
            <a:endParaRPr lang="ru-RU" dirty="0"/>
          </a:p>
        </p:txBody>
      </p:sp>
      <p:sp>
        <p:nvSpPr>
          <p:cNvPr id="547" name="Прямоугольник 546"/>
          <p:cNvSpPr/>
          <p:nvPr/>
        </p:nvSpPr>
        <p:spPr>
          <a:xfrm>
            <a:off x="1158949" y="3977924"/>
            <a:ext cx="15219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GS1</a:t>
            </a:r>
            <a:r>
              <a:rPr lang="kk-KZ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жүйесіне кіру мүмкіндігін алған соң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кабинетке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кіріңіз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өнімді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оған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GTIN</a:t>
            </a:r>
            <a:r>
              <a:rPr lang="kk-KZ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нөмірін алыңыз 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8" name="Прямая соединительная линия 547"/>
          <p:cNvCxnSpPr/>
          <p:nvPr/>
        </p:nvCxnSpPr>
        <p:spPr>
          <a:xfrm>
            <a:off x="377865" y="4961687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Соединительная линия уступом 548"/>
          <p:cNvCxnSpPr>
            <a:endCxn id="509" idx="1"/>
          </p:cNvCxnSpPr>
          <p:nvPr/>
        </p:nvCxnSpPr>
        <p:spPr>
          <a:xfrm rot="5400000" flipH="1" flipV="1">
            <a:off x="1349942" y="3472617"/>
            <a:ext cx="3176179" cy="26567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0" name="Рисунок 54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65" y="4083479"/>
            <a:ext cx="762459" cy="762459"/>
          </a:xfrm>
          <a:prstGeom prst="rect">
            <a:avLst/>
          </a:prstGeom>
        </p:spPr>
      </p:pic>
      <p:cxnSp>
        <p:nvCxnSpPr>
          <p:cNvPr id="551" name="Прямая соединительная линия 550"/>
          <p:cNvCxnSpPr/>
          <p:nvPr/>
        </p:nvCxnSpPr>
        <p:spPr>
          <a:xfrm>
            <a:off x="3086082" y="449439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" name="TextBox 551"/>
          <p:cNvSpPr txBox="1"/>
          <p:nvPr/>
        </p:nvSpPr>
        <p:spPr>
          <a:xfrm>
            <a:off x="3915827" y="5391424"/>
            <a:ext cx="1621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дербестендіруге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тапсырысты</a:t>
            </a:r>
            <a:r>
              <a:rPr lang="ru-RU" sz="1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рәсімдеңіз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53" name="Рисунок 55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023" y="5382267"/>
            <a:ext cx="762459" cy="762459"/>
          </a:xfrm>
          <a:prstGeom prst="rect">
            <a:avLst/>
          </a:prstGeom>
        </p:spPr>
      </p:pic>
      <p:cxnSp>
        <p:nvCxnSpPr>
          <p:cNvPr id="554" name="Прямая соединительная линия 553"/>
          <p:cNvCxnSpPr/>
          <p:nvPr/>
        </p:nvCxnSpPr>
        <p:spPr>
          <a:xfrm>
            <a:off x="3107298" y="5359595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Соединительная линия уступом 554"/>
          <p:cNvCxnSpPr/>
          <p:nvPr/>
        </p:nvCxnSpPr>
        <p:spPr>
          <a:xfrm rot="5400000" flipH="1" flipV="1">
            <a:off x="3687267" y="3971144"/>
            <a:ext cx="4377501" cy="391155"/>
          </a:xfrm>
          <a:prstGeom prst="bentConnector3">
            <a:avLst>
              <a:gd name="adj1" fmla="val 1000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Прямоугольник 555"/>
          <p:cNvSpPr/>
          <p:nvPr/>
        </p:nvSpPr>
        <p:spPr>
          <a:xfrm>
            <a:off x="6791528" y="4713498"/>
            <a:ext cx="19705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Дербестендірілген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берушіге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поштамен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жіберіледі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қолға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тапсырылады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Тапсырысты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жеткізумен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бірге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мерзімі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төлем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түскен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сәттен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күнді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құрайды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7" name="Прямая соединительная линия 556"/>
          <p:cNvCxnSpPr/>
          <p:nvPr/>
        </p:nvCxnSpPr>
        <p:spPr>
          <a:xfrm>
            <a:off x="6025068" y="3802860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8" name="Прямоугольник 557"/>
          <p:cNvSpPr/>
          <p:nvPr/>
        </p:nvSpPr>
        <p:spPr>
          <a:xfrm>
            <a:off x="6040363" y="3971579"/>
            <a:ext cx="153279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Эмитент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дербестендіреді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559" name="Прямая соединительная линия 558"/>
          <p:cNvCxnSpPr/>
          <p:nvPr/>
        </p:nvCxnSpPr>
        <p:spPr>
          <a:xfrm>
            <a:off x="6024810" y="465873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Прямая соединительная линия 559"/>
          <p:cNvCxnSpPr/>
          <p:nvPr/>
        </p:nvCxnSpPr>
        <p:spPr>
          <a:xfrm>
            <a:off x="6120632" y="592962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Соединительная линия уступом 560"/>
          <p:cNvCxnSpPr/>
          <p:nvPr/>
        </p:nvCxnSpPr>
        <p:spPr>
          <a:xfrm>
            <a:off x="7632230" y="6102429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Соединительная линия уступом 561"/>
          <p:cNvCxnSpPr>
            <a:endCxn id="532" idx="1"/>
          </p:cNvCxnSpPr>
          <p:nvPr/>
        </p:nvCxnSpPr>
        <p:spPr>
          <a:xfrm rot="5400000" flipH="1" flipV="1">
            <a:off x="6756944" y="3987639"/>
            <a:ext cx="4300543" cy="292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63" name="Рисунок 56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76674" y="5948474"/>
            <a:ext cx="1238750" cy="575204"/>
          </a:xfrm>
          <a:prstGeom prst="rect">
            <a:avLst/>
          </a:prstGeom>
        </p:spPr>
      </p:pic>
      <p:sp>
        <p:nvSpPr>
          <p:cNvPr id="564" name="Прямоугольник 563"/>
          <p:cNvSpPr/>
          <p:nvPr/>
        </p:nvSpPr>
        <p:spPr>
          <a:xfrm>
            <a:off x="10279819" y="5938362"/>
            <a:ext cx="107589" cy="1523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65" name="Рисунок 56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1744" y="3927209"/>
            <a:ext cx="691492" cy="645222"/>
          </a:xfrm>
          <a:prstGeom prst="rect">
            <a:avLst/>
          </a:prstGeom>
        </p:spPr>
      </p:pic>
      <p:sp>
        <p:nvSpPr>
          <p:cNvPr id="566" name="TextBox 565"/>
          <p:cNvSpPr txBox="1"/>
          <p:nvPr/>
        </p:nvSpPr>
        <p:spPr>
          <a:xfrm>
            <a:off x="9053505" y="4108439"/>
            <a:ext cx="2761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Таңбалаудың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түрлері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ҚҚС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қоса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алғандағы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құны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7" name="TextBox 566"/>
          <p:cNvSpPr txBox="1"/>
          <p:nvPr/>
        </p:nvSpPr>
        <p:spPr>
          <a:xfrm>
            <a:off x="3136597" y="4612422"/>
            <a:ext cx="133703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Екінші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Эмитентпен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шарт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жасаңыз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568" name="Рисунок 5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045" y="4612422"/>
            <a:ext cx="576676" cy="559201"/>
          </a:xfrm>
          <a:prstGeom prst="rect">
            <a:avLst/>
          </a:prstGeom>
        </p:spPr>
      </p:pic>
      <p:cxnSp>
        <p:nvCxnSpPr>
          <p:cNvPr id="569" name="Прямая соединительная линия 568"/>
          <p:cNvCxnSpPr/>
          <p:nvPr/>
        </p:nvCxnSpPr>
        <p:spPr>
          <a:xfrm>
            <a:off x="3113065" y="6114268"/>
            <a:ext cx="2172336" cy="1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TextBox 569"/>
          <p:cNvSpPr txBox="1"/>
          <p:nvPr/>
        </p:nvSpPr>
        <p:spPr>
          <a:xfrm>
            <a:off x="9953469" y="2343563"/>
            <a:ext cx="18380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БсБ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алыңыз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бұл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деректерді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жүйесіне</a:t>
            </a:r>
            <a:r>
              <a:rPr lang="ru-RU" sz="10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енгізіңіз</a:t>
            </a:r>
            <a:endParaRPr lang="ru-RU" sz="1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71" name="Рисунок 57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5354" y="2323786"/>
            <a:ext cx="719103" cy="589453"/>
          </a:xfrm>
          <a:prstGeom prst="rect">
            <a:avLst/>
          </a:prstGeom>
        </p:spPr>
      </p:pic>
      <p:pic>
        <p:nvPicPr>
          <p:cNvPr id="572" name="Рисунок 571" descr="C:\Users\User\Desktop\Маркировка меховых изделий\Логотип КГД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347" y="1033379"/>
            <a:ext cx="1023773" cy="715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Рисунок 572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228" y="102850"/>
            <a:ext cx="1624162" cy="671409"/>
          </a:xfrm>
          <a:prstGeom prst="rect">
            <a:avLst/>
          </a:prstGeom>
          <a:noFill/>
        </p:spPr>
      </p:pic>
      <p:pic>
        <p:nvPicPr>
          <p:cNvPr id="574" name="Picture 2" descr="C:\Users\Долорес\Desktop\calendar_office_day_1474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930" y="4839698"/>
            <a:ext cx="658844" cy="68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5" name="Прямоугольник 574"/>
          <p:cNvSpPr/>
          <p:nvPr/>
        </p:nvSpPr>
        <p:spPr>
          <a:xfrm>
            <a:off x="328532" y="5332610"/>
            <a:ext cx="2109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Анықтама</a:t>
            </a:r>
            <a:r>
              <a:rPr lang="ru-RU" sz="800" b="1" i="1" u="sng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GS1 Казахстан –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тауарды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нөмірлеу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жүйесінің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коммерциялық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ұйымның</a:t>
            </a:r>
            <a:r>
              <a:rPr lang="ru-RU" sz="800" i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мүшесі</a:t>
            </a:r>
            <a:endParaRPr lang="ru-RU" sz="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6" name="Прямоугольник 575"/>
          <p:cNvSpPr/>
          <p:nvPr/>
        </p:nvSpPr>
        <p:spPr>
          <a:xfrm>
            <a:off x="5643090" y="6093835"/>
            <a:ext cx="21222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ЖШС</a:t>
            </a:r>
            <a:r>
              <a:rPr lang="en-US" sz="8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Isker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b="1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Akparat</a:t>
            </a:r>
            <a:r>
              <a:rPr lang="en-US" sz="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қ.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Астана,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Ташенов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көшесі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27, офис 411</a:t>
            </a:r>
            <a:b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+7 7172 45 67 87</a:t>
            </a:r>
          </a:p>
          <a:p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</a:t>
            </a:r>
            <a:r>
              <a:rPr lang="ru-RU" sz="8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пошта</a:t>
            </a:r>
            <a:r>
              <a:rPr lang="ru-RU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8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info@akparat.kz</a:t>
            </a:r>
            <a:endParaRPr lang="ru-RU" sz="8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77" name="Рисунок 57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539440" y="943973"/>
            <a:ext cx="1071853" cy="688761"/>
          </a:xfrm>
          <a:prstGeom prst="rect">
            <a:avLst/>
          </a:prstGeom>
        </p:spPr>
      </p:pic>
      <p:sp>
        <p:nvSpPr>
          <p:cNvPr id="578" name="Прямоугольник 577"/>
          <p:cNvSpPr/>
          <p:nvPr/>
        </p:nvSpPr>
        <p:spPr>
          <a:xfrm>
            <a:off x="9539440" y="948036"/>
            <a:ext cx="1057110" cy="35439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9" name="Рисунок 57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680" y="987542"/>
            <a:ext cx="208306" cy="208306"/>
          </a:xfrm>
          <a:prstGeom prst="rect">
            <a:avLst/>
          </a:prstGeom>
        </p:spPr>
      </p:pic>
      <p:pic>
        <p:nvPicPr>
          <p:cNvPr id="580" name="Рисунок 57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272121" y="963924"/>
            <a:ext cx="324429" cy="324429"/>
          </a:xfrm>
          <a:prstGeom prst="rect">
            <a:avLst/>
          </a:prstGeom>
        </p:spPr>
      </p:pic>
      <p:sp>
        <p:nvSpPr>
          <p:cNvPr id="581" name="Скругленный прямоугольник 580"/>
          <p:cNvSpPr/>
          <p:nvPr/>
        </p:nvSpPr>
        <p:spPr>
          <a:xfrm>
            <a:off x="9856823" y="998273"/>
            <a:ext cx="332287" cy="16647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KZ</a:t>
            </a:r>
            <a:endParaRPr lang="ru-RU" sz="800" b="1" dirty="0">
              <a:solidFill>
                <a:schemeClr val="tx1"/>
              </a:solidFill>
            </a:endParaRPr>
          </a:p>
        </p:txBody>
      </p:sp>
      <p:sp>
        <p:nvSpPr>
          <p:cNvPr id="582" name="Прямоугольник 581"/>
          <p:cNvSpPr/>
          <p:nvPr/>
        </p:nvSpPr>
        <p:spPr>
          <a:xfrm>
            <a:off x="9471689" y="1228969"/>
            <a:ext cx="868183" cy="63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83" name="Рисунок 58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62352" y="4687399"/>
            <a:ext cx="718195" cy="461504"/>
          </a:xfrm>
          <a:prstGeom prst="rect">
            <a:avLst/>
          </a:prstGeom>
        </p:spPr>
      </p:pic>
      <p:sp>
        <p:nvSpPr>
          <p:cNvPr id="584" name="Прямоугольник 583"/>
          <p:cNvSpPr/>
          <p:nvPr/>
        </p:nvSpPr>
        <p:spPr>
          <a:xfrm>
            <a:off x="9352650" y="4693281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85" name="Рисунок 584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3161" y="4691346"/>
            <a:ext cx="186279" cy="186279"/>
          </a:xfrm>
          <a:prstGeom prst="rect">
            <a:avLst/>
          </a:prstGeom>
        </p:spPr>
      </p:pic>
      <p:pic>
        <p:nvPicPr>
          <p:cNvPr id="586" name="Рисунок 585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826392" y="4682069"/>
            <a:ext cx="254155" cy="254155"/>
          </a:xfrm>
          <a:prstGeom prst="rect">
            <a:avLst/>
          </a:prstGeom>
        </p:spPr>
      </p:pic>
      <p:sp>
        <p:nvSpPr>
          <p:cNvPr id="587" name="Прямоугольник 586"/>
          <p:cNvSpPr/>
          <p:nvPr/>
        </p:nvSpPr>
        <p:spPr>
          <a:xfrm>
            <a:off x="9600880" y="4692109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8" name="Прямоугольник 587"/>
          <p:cNvSpPr/>
          <p:nvPr/>
        </p:nvSpPr>
        <p:spPr>
          <a:xfrm>
            <a:off x="9541489" y="4666799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589" name="Скругленный прямоугольник 588"/>
          <p:cNvSpPr/>
          <p:nvPr/>
        </p:nvSpPr>
        <p:spPr>
          <a:xfrm>
            <a:off x="9611037" y="4704190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590" name="Прямоугольник 589"/>
          <p:cNvSpPr/>
          <p:nvPr/>
        </p:nvSpPr>
        <p:spPr>
          <a:xfrm>
            <a:off x="9288491" y="4871525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91" name="Рисунок 59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46130" y="5302754"/>
            <a:ext cx="718195" cy="461504"/>
          </a:xfrm>
          <a:prstGeom prst="rect">
            <a:avLst/>
          </a:prstGeom>
        </p:spPr>
      </p:pic>
      <p:sp>
        <p:nvSpPr>
          <p:cNvPr id="592" name="Прямоугольник 591"/>
          <p:cNvSpPr/>
          <p:nvPr/>
        </p:nvSpPr>
        <p:spPr>
          <a:xfrm>
            <a:off x="9136428" y="5308636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93" name="Рисунок 59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6939" y="5306701"/>
            <a:ext cx="186279" cy="186279"/>
          </a:xfrm>
          <a:prstGeom prst="rect">
            <a:avLst/>
          </a:prstGeom>
        </p:spPr>
      </p:pic>
      <p:pic>
        <p:nvPicPr>
          <p:cNvPr id="594" name="Рисунок 59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10170" y="5297424"/>
            <a:ext cx="254155" cy="254155"/>
          </a:xfrm>
          <a:prstGeom prst="rect">
            <a:avLst/>
          </a:prstGeom>
        </p:spPr>
      </p:pic>
      <p:sp>
        <p:nvSpPr>
          <p:cNvPr id="595" name="Прямоугольник 594"/>
          <p:cNvSpPr/>
          <p:nvPr/>
        </p:nvSpPr>
        <p:spPr>
          <a:xfrm>
            <a:off x="9384658" y="5307464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96" name="Прямоугольник 595"/>
          <p:cNvSpPr/>
          <p:nvPr/>
        </p:nvSpPr>
        <p:spPr>
          <a:xfrm>
            <a:off x="9325267" y="5282154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597" name="Скругленный прямоугольник 596"/>
          <p:cNvSpPr/>
          <p:nvPr/>
        </p:nvSpPr>
        <p:spPr>
          <a:xfrm>
            <a:off x="9394815" y="5319545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598" name="Прямоугольник 597"/>
          <p:cNvSpPr/>
          <p:nvPr/>
        </p:nvSpPr>
        <p:spPr>
          <a:xfrm>
            <a:off x="9072269" y="5486880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99" name="Рисунок 59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34805" y="5998473"/>
            <a:ext cx="718195" cy="461504"/>
          </a:xfrm>
          <a:prstGeom prst="rect">
            <a:avLst/>
          </a:prstGeom>
        </p:spPr>
      </p:pic>
      <p:sp>
        <p:nvSpPr>
          <p:cNvPr id="600" name="Прямоугольник 599"/>
          <p:cNvSpPr/>
          <p:nvPr/>
        </p:nvSpPr>
        <p:spPr>
          <a:xfrm>
            <a:off x="9125103" y="6004355"/>
            <a:ext cx="711819" cy="24294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01" name="Рисунок 600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614" y="6002420"/>
            <a:ext cx="186279" cy="186279"/>
          </a:xfrm>
          <a:prstGeom prst="rect">
            <a:avLst/>
          </a:prstGeom>
        </p:spPr>
      </p:pic>
      <p:pic>
        <p:nvPicPr>
          <p:cNvPr id="602" name="Рисунок 60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598845" y="5993143"/>
            <a:ext cx="254155" cy="254155"/>
          </a:xfrm>
          <a:prstGeom prst="rect">
            <a:avLst/>
          </a:prstGeom>
        </p:spPr>
      </p:pic>
      <p:sp>
        <p:nvSpPr>
          <p:cNvPr id="603" name="Прямоугольник 602"/>
          <p:cNvSpPr/>
          <p:nvPr/>
        </p:nvSpPr>
        <p:spPr>
          <a:xfrm>
            <a:off x="9373333" y="6003183"/>
            <a:ext cx="200709" cy="182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4" name="Прямоугольник 603"/>
          <p:cNvSpPr/>
          <p:nvPr/>
        </p:nvSpPr>
        <p:spPr>
          <a:xfrm>
            <a:off x="9313942" y="5977873"/>
            <a:ext cx="319490" cy="2154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KZ</a:t>
            </a:r>
            <a:endParaRPr lang="ru-RU" sz="800" b="1" dirty="0"/>
          </a:p>
        </p:txBody>
      </p:sp>
      <p:sp>
        <p:nvSpPr>
          <p:cNvPr id="605" name="Скругленный прямоугольник 604"/>
          <p:cNvSpPr/>
          <p:nvPr/>
        </p:nvSpPr>
        <p:spPr>
          <a:xfrm>
            <a:off x="9383490" y="6015264"/>
            <a:ext cx="178835" cy="144075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" b="1" dirty="0">
              <a:solidFill>
                <a:schemeClr val="tx1"/>
              </a:solidFill>
            </a:endParaRPr>
          </a:p>
        </p:txBody>
      </p:sp>
      <p:sp>
        <p:nvSpPr>
          <p:cNvPr id="606" name="Прямоугольник 605"/>
          <p:cNvSpPr/>
          <p:nvPr/>
        </p:nvSpPr>
        <p:spPr>
          <a:xfrm>
            <a:off x="9060944" y="6182599"/>
            <a:ext cx="600331" cy="648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ИЗДЕЛИЯ ИЗ НАТ. МЕХА</a:t>
            </a:r>
            <a:endParaRPr lang="ru-RU" sz="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07" name="Прямоугольник 606"/>
          <p:cNvSpPr/>
          <p:nvPr/>
        </p:nvSpPr>
        <p:spPr>
          <a:xfrm>
            <a:off x="5344982" y="2214386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8" name="Прямоугольник 607"/>
          <p:cNvSpPr/>
          <p:nvPr/>
        </p:nvSpPr>
        <p:spPr>
          <a:xfrm>
            <a:off x="8401816" y="2164587"/>
            <a:ext cx="203540" cy="13648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9" name="Соединительная линия уступом 608"/>
          <p:cNvCxnSpPr/>
          <p:nvPr/>
        </p:nvCxnSpPr>
        <p:spPr>
          <a:xfrm>
            <a:off x="4551412" y="6173703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0" name="Соединительная линия уступом 609"/>
          <p:cNvCxnSpPr/>
          <p:nvPr/>
        </p:nvCxnSpPr>
        <p:spPr>
          <a:xfrm>
            <a:off x="1675361" y="5014935"/>
            <a:ext cx="1129832" cy="181676"/>
          </a:xfrm>
          <a:prstGeom prst="bentConnector3">
            <a:avLst>
              <a:gd name="adj1" fmla="val -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1" name="Прямоугольник 610"/>
          <p:cNvSpPr/>
          <p:nvPr/>
        </p:nvSpPr>
        <p:spPr>
          <a:xfrm>
            <a:off x="2126306" y="6197233"/>
            <a:ext cx="21093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b="1" i="1" u="sng" dirty="0" err="1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Анықтама</a:t>
            </a:r>
            <a:r>
              <a:rPr lang="ru-RU" sz="800" b="1" i="1" u="sng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: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Таңбалау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жүйесінде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деректерді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кедендік</a:t>
            </a:r>
            <a:r>
              <a:rPr lang="ru-RU" sz="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декларациясынан</a:t>
            </a:r>
            <a:r>
              <a:rPr lang="ru-RU" sz="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енгізу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800" i="1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қажет</a:t>
            </a:r>
            <a:r>
              <a:rPr lang="ru-RU" sz="800" i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4643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3840</TotalTime>
  <Words>1358</Words>
  <Application>Microsoft Office PowerPoint</Application>
  <PresentationFormat>Произвольный</PresentationFormat>
  <Paragraphs>292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Жунусова Д</dc:creator>
  <cp:lastModifiedBy>Дуйсенов Жомарт </cp:lastModifiedBy>
  <cp:revision>82</cp:revision>
  <cp:lastPrinted>2017-12-04T06:14:33Z</cp:lastPrinted>
  <dcterms:created xsi:type="dcterms:W3CDTF">2017-11-28T06:00:00Z</dcterms:created>
  <dcterms:modified xsi:type="dcterms:W3CDTF">2017-12-05T04:06:21Z</dcterms:modified>
</cp:coreProperties>
</file>